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462" r:id="rId6"/>
    <p:sldId id="2468" r:id="rId7"/>
    <p:sldId id="259" r:id="rId8"/>
    <p:sldId id="2463" r:id="rId9"/>
    <p:sldId id="2465" r:id="rId10"/>
    <p:sldId id="2464" r:id="rId11"/>
    <p:sldId id="2466" r:id="rId12"/>
    <p:sldId id="2467" r:id="rId13"/>
    <p:sldId id="2451" r:id="rId14"/>
    <p:sldId id="2470" r:id="rId15"/>
    <p:sldId id="2469" r:id="rId16"/>
    <p:sldId id="2471" r:id="rId17"/>
    <p:sldId id="2457" r:id="rId18"/>
    <p:sldId id="2472" r:id="rId19"/>
    <p:sldId id="2475" r:id="rId20"/>
    <p:sldId id="2473" r:id="rId21"/>
    <p:sldId id="2474" r:id="rId22"/>
    <p:sldId id="2476" r:id="rId23"/>
    <p:sldId id="2477" r:id="rId24"/>
    <p:sldId id="24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033" autoAdjust="0"/>
  </p:normalViewPr>
  <p:slideViewPr>
    <p:cSldViewPr snapToGrid="0">
      <p:cViewPr varScale="1">
        <p:scale>
          <a:sx n="96" d="100"/>
          <a:sy n="96" d="100"/>
        </p:scale>
        <p:origin x="86" y="8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10/24/2024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9A69-18DF-A14B-C696-A32040DD8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B6961-5BC9-82E1-D68E-532CCC7B4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CB512-A09B-BD74-EC25-90EA5B99B7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F18ACA-BFBF-67E1-C7BB-03E1F51CDE79}"/>
              </a:ext>
            </a:extLst>
          </p:cNvPr>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79812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0C056-6B83-7C36-E1E1-A96C44B2A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A32BD-02DB-27D9-73DE-2C4D37428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4A6AE-13B0-905A-F529-CAADD619A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788B4-24EE-51D6-47AA-E56A242C9613}"/>
              </a:ext>
            </a:extLst>
          </p:cNvPr>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81436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21F46-AC60-6BCB-D068-79B7258C1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4DA2F-1066-1EA3-42B9-12A2BEB6C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EE616-C9F9-4113-4980-4EC59E3773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2FB66F-2D30-9061-7888-B37327A2D879}"/>
              </a:ext>
            </a:extLst>
          </p:cNvPr>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37209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3313-40BB-D75C-1D65-7354CB056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24472-C019-3EB4-90B3-922281CE6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0A246-5E61-5803-C48E-60FFDBF779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A5F58-9AE2-54CA-E74A-09FC26D590A3}"/>
              </a:ext>
            </a:extLst>
          </p:cNvPr>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428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F4C33-8EA4-1EC0-5CB8-50FB37F4E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AF432-3136-3470-B1D9-EAA338E9D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3581D-11A8-FB69-44C9-8724E7A87C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99A1D8-B885-1CB5-D237-E66771BC5EAC}"/>
              </a:ext>
            </a:extLst>
          </p:cNvPr>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6382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C3862-0B90-2830-A221-FF1AF7104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69710-B221-658C-693D-E7D54040B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2244D-6E2C-7E26-5B58-496F4629D5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E808EB-3055-7744-6387-19EE629C902B}"/>
              </a:ext>
            </a:extLst>
          </p:cNvPr>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9458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BDFA8-8249-1330-0EC9-25739B244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45439-B164-F7C8-5EE1-692A4EF4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54DB4-18E1-8BF5-DF88-99EC2559C3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5BBE0D-5A99-7D9E-CF55-5F357FD140EB}"/>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096663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8C4B-B5E8-429A-977D-E4257994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E1975-AC8B-6D23-014C-27CDE4D18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D526C-3DC8-9F16-067B-FE82BDF58E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74CE4A-E01B-387E-28A3-BC312ADDDBB2}"/>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19428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367E-8350-EF0B-E9A4-05E2CC0BB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41919-0E06-7F19-4BFB-0B5E3EB3A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08CD75-250C-9AE5-68EA-C69271FFF9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96F687-1FD2-EA3E-5907-C3C810FB98AD}"/>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08885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B9BE-EE80-1490-DA7B-322643FC6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BEF80-4A68-D42F-DC3D-A2F3316488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25767-27A4-676E-5536-77F443C23E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5F863-5602-BCE6-9CBA-9D9C949A9A7E}"/>
              </a:ext>
            </a:extLst>
          </p:cNvPr>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93062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CBA9-F2D1-9CEB-4AF9-F4A4B6DB8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2D129-4EB7-0E1A-08B3-28E35888E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AED75-CF66-A1C3-1CA1-42B1447238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EB35D1-3E03-AD38-93F7-A3F531D1C9D2}"/>
              </a:ext>
            </a:extLst>
          </p:cNvPr>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255485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8DFF-9D7A-1F2C-FF35-507D96EAF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6B0DF-C3DA-8C08-C4DB-1FC79B0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52CBB-6555-0F62-F322-8D175F4B7B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07AE5A-E775-E044-9680-5B1CE5B282CE}"/>
              </a:ext>
            </a:extLst>
          </p:cNvPr>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43906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9EE7B-5F16-3B6F-886C-BAF98460C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FE22A-AE9F-2811-6EC3-103EAA531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1BE86-40D2-21E5-5AEA-0CAAC5341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B65042-BB27-30AF-25E6-E12669D6480C}"/>
              </a:ext>
            </a:extLst>
          </p:cNvPr>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7368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8BpCXHJFbQE&amp;ab_channel=ProgrammingKnowledge" TargetMode="External"/><Relationship Id="rId3" Type="http://schemas.openxmlformats.org/officeDocument/2006/relationships/image" Target="../media/image12.png"/><Relationship Id="rId7" Type="http://schemas.openxmlformats.org/officeDocument/2006/relationships/hyperlink" Target="https://docs.docker.com/reference/dockerfil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ocs.docker.com/get-started/workshop/" TargetMode="External"/><Relationship Id="rId5" Type="http://schemas.openxmlformats.org/officeDocument/2006/relationships/hyperlink" Target="https://docs.docker.com/get-started/docker-overview/" TargetMode="External"/><Relationship Id="rId10" Type="http://schemas.openxmlformats.org/officeDocument/2006/relationships/hyperlink" Target="https://medium.com/techmormo/what-is-docker-compose-with-demo-a37568b45200" TargetMode="External"/><Relationship Id="rId4" Type="http://schemas.microsoft.com/office/2007/relationships/hdphoto" Target="../media/hdphoto11.wdp"/><Relationship Id="rId9" Type="http://schemas.openxmlformats.org/officeDocument/2006/relationships/hyperlink" Target="https://www.youtube.com/watch?v=pg19Z8LL06w&amp;ab_channel=TechWorldwithNana"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6600" dirty="0">
                <a:latin typeface="Times New Roman" panose="02020603050405020304" pitchFamily="18" charset="0"/>
                <a:cs typeface="Times New Roman" panose="02020603050405020304" pitchFamily="18" charset="0"/>
              </a:rPr>
              <a:t>Docker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58624" y="2692653"/>
            <a:ext cx="6957392" cy="736347"/>
          </a:xfrm>
        </p:spPr>
        <p:txBody>
          <a:bodyPr>
            <a:noAutofit/>
          </a:bodyPr>
          <a:lstStyle/>
          <a:p>
            <a:r>
              <a:rPr lang="en-US" sz="4000" dirty="0"/>
              <a:t>Docker Basic Commands</a:t>
            </a:r>
          </a:p>
        </p:txBody>
      </p:sp>
      <p:pic>
        <p:nvPicPr>
          <p:cNvPr id="8" name="Picture Placeholder 7" descr="A cutout of white rectangles forming a lin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420" r="2042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704659"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7A996-0D8D-B4D7-8856-29AFE6952A5D}"/>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0AE3A03B-D745-0132-0658-4A5229BAB31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3FEE2712-332E-5947-6C7B-3FB0605DDF53}"/>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7" name="Content Placeholder 8">
            <a:extLst>
              <a:ext uri="{FF2B5EF4-FFF2-40B4-BE49-F238E27FC236}">
                <a16:creationId xmlns:a16="http://schemas.microsoft.com/office/drawing/2014/main" id="{78677AD9-E83A-B89D-4834-5C9A8A8B35C9}"/>
              </a:ext>
            </a:extLst>
          </p:cNvPr>
          <p:cNvSpPr>
            <a:spLocks noGrp="1"/>
          </p:cNvSpPr>
          <p:nvPr>
            <p:ph idx="1"/>
          </p:nvPr>
        </p:nvSpPr>
        <p:spPr>
          <a:xfrm>
            <a:off x="5597386" y="1400504"/>
            <a:ext cx="6106935" cy="5262689"/>
          </a:xfrm>
        </p:spPr>
        <p:txBody>
          <a:bodyPr>
            <a:normAutofit/>
          </a:bodyPr>
          <a:lstStyle/>
          <a:p>
            <a:pPr marL="0" indent="0" algn="just">
              <a:lnSpc>
                <a:spcPct val="100000"/>
              </a:lnSpc>
              <a:buNone/>
            </a:pPr>
            <a:r>
              <a:rPr lang="en-US" dirty="0">
                <a:cs typeface="Biome Light" panose="020B0303030204020804" pitchFamily="34" charset="0"/>
              </a:rPr>
              <a:t>1) Create a file</a:t>
            </a:r>
          </a:p>
          <a:p>
            <a:pPr marL="0" indent="0" algn="just">
              <a:lnSpc>
                <a:spcPct val="100000"/>
              </a:lnSpc>
              <a:buNone/>
            </a:pPr>
            <a:r>
              <a:rPr lang="en-US" dirty="0">
                <a:cs typeface="Biome Light" panose="020B0303030204020804" pitchFamily="34" charset="0"/>
              </a:rPr>
              <a:t>2) Create a Dockerfile</a:t>
            </a:r>
          </a:p>
          <a:p>
            <a:pPr marL="0" indent="0" algn="just">
              <a:lnSpc>
                <a:spcPct val="100000"/>
              </a:lnSpc>
              <a:buNone/>
            </a:pPr>
            <a:r>
              <a:rPr lang="en-US" dirty="0">
                <a:cs typeface="Biome Light" panose="020B0303030204020804" pitchFamily="34" charset="0"/>
              </a:rPr>
              <a:t>3) Create a Docker image by running the following line in the terminal</a:t>
            </a:r>
          </a:p>
          <a:p>
            <a:pPr marL="0" indent="0" algn="just">
              <a:lnSpc>
                <a:spcPct val="100000"/>
              </a:lnSpc>
              <a:buNone/>
            </a:pPr>
            <a:r>
              <a:rPr lang="en-US" dirty="0">
                <a:cs typeface="Biome Light" panose="020B0303030204020804" pitchFamily="34" charset="0"/>
              </a:rPr>
              <a:t>	docker build -t </a:t>
            </a:r>
            <a:r>
              <a:rPr lang="en-US" dirty="0" err="1">
                <a:cs typeface="Biome Light" panose="020B0303030204020804" pitchFamily="34" charset="0"/>
              </a:rPr>
              <a:t>image_name</a:t>
            </a:r>
            <a:r>
              <a:rPr lang="en-US" dirty="0">
                <a:cs typeface="Biome Light" panose="020B0303030204020804" pitchFamily="34" charset="0"/>
              </a:rPr>
              <a:t> .</a:t>
            </a:r>
          </a:p>
          <a:p>
            <a:pPr marL="0" indent="0" algn="just">
              <a:lnSpc>
                <a:spcPct val="100000"/>
              </a:lnSpc>
              <a:buNone/>
            </a:pPr>
            <a:r>
              <a:rPr lang="en-US" dirty="0">
                <a:cs typeface="Biome Light" panose="020B0303030204020804" pitchFamily="34" charset="0"/>
              </a:rPr>
              <a:t>4) Run the Container by running the following line in the terminal</a:t>
            </a:r>
          </a:p>
          <a:p>
            <a:pPr marL="0" indent="0" algn="just">
              <a:lnSpc>
                <a:spcPct val="100000"/>
              </a:lnSpc>
              <a:buNone/>
            </a:pPr>
            <a:r>
              <a:rPr lang="en-US" dirty="0">
                <a:cs typeface="Biome Light" panose="020B0303030204020804" pitchFamily="34" charset="0"/>
              </a:rPr>
              <a:t>	docker run </a:t>
            </a:r>
            <a:r>
              <a:rPr lang="en-US" dirty="0" err="1">
                <a:cs typeface="Biome Light" panose="020B0303030204020804" pitchFamily="34" charset="0"/>
              </a:rPr>
              <a:t>image_name</a:t>
            </a:r>
            <a:endParaRPr lang="en-US" dirty="0">
              <a:cs typeface="Biome Light" panose="020B0303030204020804" pitchFamily="34" charset="0"/>
            </a:endParaRPr>
          </a:p>
          <a:p>
            <a:pPr marL="0" indent="0" algn="just">
              <a:lnSpc>
                <a:spcPct val="100000"/>
              </a:lnSpc>
              <a:buNone/>
            </a:pPr>
            <a:br>
              <a:rPr lang="en-US" u="sng" dirty="0">
                <a:cs typeface="Biome Light" panose="020B0303030204020804" pitchFamily="34" charset="0"/>
              </a:rPr>
            </a:br>
            <a:r>
              <a:rPr lang="en-US" u="sng" dirty="0">
                <a:cs typeface="Biome Light" panose="020B0303030204020804" pitchFamily="34" charset="0"/>
              </a:rPr>
              <a:t>Push an image to docker hub</a:t>
            </a:r>
          </a:p>
          <a:p>
            <a:pPr marL="342900" indent="-342900" algn="just">
              <a:lnSpc>
                <a:spcPct val="100000"/>
              </a:lnSpc>
              <a:buAutoNum type="arabicParenR"/>
            </a:pPr>
            <a:r>
              <a:rPr lang="en-US" dirty="0">
                <a:cs typeface="Biome Light" panose="020B0303030204020804" pitchFamily="34" charset="0"/>
              </a:rPr>
              <a:t>docker login -u </a:t>
            </a:r>
            <a:r>
              <a:rPr lang="en-US" dirty="0" err="1">
                <a:cs typeface="Biome Light" panose="020B0303030204020804" pitchFamily="34" charset="0"/>
              </a:rPr>
              <a:t>user_name</a:t>
            </a:r>
            <a:endParaRPr lang="en-US" dirty="0">
              <a:cs typeface="Biome Light" panose="020B0303030204020804" pitchFamily="34" charset="0"/>
            </a:endParaRPr>
          </a:p>
          <a:p>
            <a:pPr marL="342900" indent="-342900" algn="just">
              <a:lnSpc>
                <a:spcPct val="100000"/>
              </a:lnSpc>
              <a:buAutoNum type="arabicParenR"/>
            </a:pPr>
            <a:r>
              <a:rPr lang="en-US" dirty="0">
                <a:cs typeface="Biome Light" panose="020B0303030204020804" pitchFamily="34" charset="0"/>
              </a:rPr>
              <a:t>docker tag </a:t>
            </a:r>
            <a:r>
              <a:rPr lang="en-US" dirty="0" err="1">
                <a:cs typeface="Biome Light" panose="020B0303030204020804" pitchFamily="34" charset="0"/>
              </a:rPr>
              <a:t>imgname</a:t>
            </a:r>
            <a:r>
              <a:rPr lang="en-US" dirty="0">
                <a:cs typeface="Biome Light" panose="020B0303030204020804" pitchFamily="34" charset="0"/>
              </a:rPr>
              <a:t> username/</a:t>
            </a:r>
            <a:r>
              <a:rPr lang="en-US" dirty="0" err="1">
                <a:cs typeface="Biome Light" panose="020B0303030204020804" pitchFamily="34" charset="0"/>
              </a:rPr>
              <a:t>imgname:vername</a:t>
            </a:r>
            <a:r>
              <a:rPr lang="en-US" dirty="0">
                <a:cs typeface="Biome Light" panose="020B0303030204020804" pitchFamily="34" charset="0"/>
              </a:rPr>
              <a:t>  (Optional)</a:t>
            </a:r>
          </a:p>
          <a:p>
            <a:pPr marL="342900" indent="-342900" algn="just">
              <a:lnSpc>
                <a:spcPct val="100000"/>
              </a:lnSpc>
              <a:buAutoNum type="arabicParenR"/>
            </a:pPr>
            <a:r>
              <a:rPr lang="en-US" dirty="0">
                <a:cs typeface="Biome Light" panose="020B0303030204020804" pitchFamily="34" charset="0"/>
              </a:rPr>
              <a:t>docker push username/</a:t>
            </a:r>
            <a:r>
              <a:rPr lang="en-US" dirty="0" err="1">
                <a:cs typeface="Biome Light" panose="020B0303030204020804" pitchFamily="34" charset="0"/>
              </a:rPr>
              <a:t>imagename</a:t>
            </a:r>
            <a:endParaRPr lang="en-US" dirty="0">
              <a:cs typeface="Biome Light" panose="020B0303030204020804" pitchFamily="34" charset="0"/>
            </a:endParaRPr>
          </a:p>
          <a:p>
            <a:pPr marL="0" indent="0" algn="just">
              <a:lnSpc>
                <a:spcPct val="100000"/>
              </a:lnSpc>
              <a:buNone/>
            </a:pPr>
            <a:r>
              <a:rPr lang="en-US" dirty="0">
                <a:cs typeface="Biome Light" panose="020B0303030204020804" pitchFamily="34" charset="0"/>
              </a:rPr>
              <a:t>	</a:t>
            </a:r>
          </a:p>
        </p:txBody>
      </p:sp>
      <p:sp>
        <p:nvSpPr>
          <p:cNvPr id="6" name="Text Placeholder 9">
            <a:extLst>
              <a:ext uri="{FF2B5EF4-FFF2-40B4-BE49-F238E27FC236}">
                <a16:creationId xmlns:a16="http://schemas.microsoft.com/office/drawing/2014/main" id="{BD6ADFD6-D292-5CDA-EA8B-02F3C987BC73}"/>
              </a:ext>
            </a:extLst>
          </p:cNvPr>
          <p:cNvSpPr>
            <a:spLocks noGrp="1"/>
          </p:cNvSpPr>
          <p:nvPr>
            <p:ph type="body" sz="quarter" idx="16"/>
          </p:nvPr>
        </p:nvSpPr>
        <p:spPr>
          <a:xfrm>
            <a:off x="5724607" y="350259"/>
            <a:ext cx="4373550" cy="464871"/>
          </a:xfrm>
        </p:spPr>
        <p:txBody>
          <a:bodyPr/>
          <a:lstStyle/>
          <a:p>
            <a:r>
              <a:rPr lang="en-US" sz="2800" spc="0" dirty="0"/>
              <a:t>Steps to deploy a container</a:t>
            </a:r>
          </a:p>
        </p:txBody>
      </p:sp>
    </p:spTree>
    <p:extLst>
      <p:ext uri="{BB962C8B-B14F-4D97-AF65-F5344CB8AC3E}">
        <p14:creationId xmlns:p14="http://schemas.microsoft.com/office/powerpoint/2010/main" val="125678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6290A-08FE-EEE4-2108-EB2A829D3808}"/>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B30419BD-820F-EA03-9B2F-F31BD500F275}"/>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0E9374B0-F57C-9637-7B31-CB4D8A354690}"/>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7" name="Content Placeholder 8">
            <a:extLst>
              <a:ext uri="{FF2B5EF4-FFF2-40B4-BE49-F238E27FC236}">
                <a16:creationId xmlns:a16="http://schemas.microsoft.com/office/drawing/2014/main" id="{1E6EF6CD-9998-922E-CB51-997C8D63C4F7}"/>
              </a:ext>
            </a:extLst>
          </p:cNvPr>
          <p:cNvSpPr>
            <a:spLocks noGrp="1"/>
          </p:cNvSpPr>
          <p:nvPr>
            <p:ph idx="1"/>
          </p:nvPr>
        </p:nvSpPr>
        <p:spPr>
          <a:xfrm>
            <a:off x="5597386" y="780619"/>
            <a:ext cx="6594614" cy="6066313"/>
          </a:xfrm>
        </p:spPr>
        <p:txBody>
          <a:bodyPr>
            <a:normAutofit/>
          </a:bodyPr>
          <a:lstStyle/>
          <a:p>
            <a:pPr algn="just">
              <a:lnSpc>
                <a:spcPct val="100000"/>
              </a:lnSpc>
            </a:pPr>
            <a:r>
              <a:rPr lang="en-US" dirty="0">
                <a:cs typeface="Biome Light" panose="020B0303030204020804" pitchFamily="34" charset="0"/>
              </a:rPr>
              <a:t>docker pull </a:t>
            </a:r>
            <a:r>
              <a:rPr lang="en-US" dirty="0" err="1">
                <a:cs typeface="Biome Light" panose="020B0303030204020804" pitchFamily="34" charset="0"/>
              </a:rPr>
              <a:t>image_name</a:t>
            </a:r>
            <a:r>
              <a:rPr lang="en-US" dirty="0">
                <a:cs typeface="Biome Light" panose="020B0303030204020804" pitchFamily="34" charset="0"/>
              </a:rPr>
              <a:t> : To pull image.</a:t>
            </a:r>
          </a:p>
          <a:p>
            <a:pPr algn="just">
              <a:lnSpc>
                <a:spcPct val="100000"/>
              </a:lnSpc>
            </a:pPr>
            <a:r>
              <a:rPr lang="en-US" dirty="0">
                <a:cs typeface="Biome Light" panose="020B0303030204020804" pitchFamily="34" charset="0"/>
              </a:rPr>
              <a:t>docker build -t </a:t>
            </a:r>
            <a:r>
              <a:rPr lang="en-US" dirty="0" err="1">
                <a:cs typeface="Biome Light" panose="020B0303030204020804" pitchFamily="34" charset="0"/>
              </a:rPr>
              <a:t>image_name</a:t>
            </a:r>
            <a:r>
              <a:rPr lang="en-US" dirty="0">
                <a:cs typeface="Biome Light" panose="020B0303030204020804" pitchFamily="34" charset="0"/>
              </a:rPr>
              <a:t> : build a docker image.</a:t>
            </a:r>
          </a:p>
          <a:p>
            <a:pPr algn="just">
              <a:lnSpc>
                <a:spcPct val="100000"/>
              </a:lnSpc>
            </a:pPr>
            <a:r>
              <a:rPr lang="en-US" dirty="0">
                <a:cs typeface="Biome Light" panose="020B0303030204020804" pitchFamily="34" charset="0"/>
              </a:rPr>
              <a:t>docker run </a:t>
            </a:r>
            <a:r>
              <a:rPr lang="en-US" dirty="0" err="1">
                <a:cs typeface="Biome Light" panose="020B0303030204020804" pitchFamily="34" charset="0"/>
              </a:rPr>
              <a:t>image_name</a:t>
            </a:r>
            <a:r>
              <a:rPr lang="en-US" dirty="0">
                <a:cs typeface="Biome Light" panose="020B0303030204020804" pitchFamily="34" charset="0"/>
              </a:rPr>
              <a:t> : To create a container.</a:t>
            </a:r>
          </a:p>
          <a:p>
            <a:pPr marL="0" indent="0" algn="just">
              <a:lnSpc>
                <a:spcPct val="100000"/>
              </a:lnSpc>
              <a:buNone/>
            </a:pPr>
            <a:r>
              <a:rPr lang="en-US" dirty="0">
                <a:cs typeface="Biome Light" panose="020B0303030204020804" pitchFamily="34" charset="0"/>
              </a:rPr>
              <a:t>	-it : for interactive terminal</a:t>
            </a:r>
          </a:p>
          <a:p>
            <a:pPr marL="0" indent="0" algn="just">
              <a:lnSpc>
                <a:spcPct val="100000"/>
              </a:lnSpc>
              <a:buNone/>
            </a:pPr>
            <a:r>
              <a:rPr lang="en-US" dirty="0">
                <a:cs typeface="Biome Light" panose="020B0303030204020804" pitchFamily="34" charset="0"/>
              </a:rPr>
              <a:t>	-d or --detach : for running the container in the background</a:t>
            </a:r>
          </a:p>
          <a:p>
            <a:pPr marL="0" indent="0" algn="just">
              <a:lnSpc>
                <a:spcPct val="100000"/>
              </a:lnSpc>
              <a:buNone/>
            </a:pPr>
            <a:r>
              <a:rPr lang="en-US" dirty="0">
                <a:cs typeface="Biome Light" panose="020B0303030204020804" pitchFamily="34" charset="0"/>
              </a:rPr>
              <a:t>	--name : for naming the container</a:t>
            </a:r>
          </a:p>
          <a:p>
            <a:pPr marL="0" indent="0" algn="just">
              <a:lnSpc>
                <a:spcPct val="100000"/>
              </a:lnSpc>
              <a:buNone/>
            </a:pPr>
            <a:r>
              <a:rPr lang="en-US" dirty="0">
                <a:cs typeface="Biome Light" panose="020B0303030204020804" pitchFamily="34" charset="0"/>
              </a:rPr>
              <a:t>	-p or --publish : for port mapping</a:t>
            </a:r>
          </a:p>
          <a:p>
            <a:pPr marL="0" indent="0" algn="just">
              <a:lnSpc>
                <a:spcPct val="100000"/>
              </a:lnSpc>
              <a:buNone/>
            </a:pPr>
            <a:r>
              <a:rPr lang="en-US" dirty="0">
                <a:cs typeface="Biome Light" panose="020B0303030204020804" pitchFamily="34" charset="0"/>
              </a:rPr>
              <a:t>	-v </a:t>
            </a:r>
            <a:r>
              <a:rPr lang="en-US" dirty="0" err="1">
                <a:cs typeface="Biome Light" panose="020B0303030204020804" pitchFamily="34" charset="0"/>
              </a:rPr>
              <a:t>volume_name</a:t>
            </a:r>
            <a:r>
              <a:rPr lang="en-US" dirty="0">
                <a:cs typeface="Biome Light" panose="020B0303030204020804" pitchFamily="34" charset="0"/>
              </a:rPr>
              <a:t>:/path/to/container : for adding a volume</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ps</a:t>
            </a:r>
            <a:r>
              <a:rPr lang="en-US" dirty="0">
                <a:cs typeface="Biome Light" panose="020B0303030204020804" pitchFamily="34" charset="0"/>
              </a:rPr>
              <a:t> : To check running containers.</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ps</a:t>
            </a:r>
            <a:r>
              <a:rPr lang="en-US" dirty="0">
                <a:cs typeface="Biome Light" panose="020B0303030204020804" pitchFamily="34" charset="0"/>
              </a:rPr>
              <a:t> -a : To check all existing containers.</a:t>
            </a:r>
          </a:p>
          <a:p>
            <a:pPr algn="just">
              <a:lnSpc>
                <a:spcPct val="100000"/>
              </a:lnSpc>
            </a:pPr>
            <a:r>
              <a:rPr lang="en-US" dirty="0">
                <a:cs typeface="Biome Light" panose="020B0303030204020804" pitchFamily="34" charset="0"/>
              </a:rPr>
              <a:t>docker rm -f </a:t>
            </a:r>
            <a:r>
              <a:rPr lang="en-US" dirty="0" err="1">
                <a:cs typeface="Biome Light" panose="020B0303030204020804" pitchFamily="34" charset="0"/>
              </a:rPr>
              <a:t>container_id</a:t>
            </a:r>
            <a:r>
              <a:rPr lang="en-US" dirty="0">
                <a:cs typeface="Biome Light" panose="020B0303030204020804" pitchFamily="34" charset="0"/>
              </a:rPr>
              <a:t> : To remove a container.</a:t>
            </a:r>
          </a:p>
          <a:p>
            <a:pPr algn="just">
              <a:lnSpc>
                <a:spcPct val="100000"/>
              </a:lnSpc>
            </a:pPr>
            <a:r>
              <a:rPr lang="en-US" dirty="0">
                <a:cs typeface="Biome Light" panose="020B0303030204020804" pitchFamily="34" charset="0"/>
              </a:rPr>
              <a:t>docker images : To show list of exiting images.</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rmi</a:t>
            </a:r>
            <a:r>
              <a:rPr lang="en-US" dirty="0">
                <a:cs typeface="Biome Light" panose="020B0303030204020804" pitchFamily="34" charset="0"/>
              </a:rPr>
              <a:t> </a:t>
            </a:r>
            <a:r>
              <a:rPr lang="en-US" dirty="0" err="1">
                <a:cs typeface="Biome Light" panose="020B0303030204020804" pitchFamily="34" charset="0"/>
              </a:rPr>
              <a:t>image_name</a:t>
            </a:r>
            <a:r>
              <a:rPr lang="en-US" dirty="0">
                <a:cs typeface="Biome Light" panose="020B0303030204020804" pitchFamily="34" charset="0"/>
              </a:rPr>
              <a:t> : To remove an image.</a:t>
            </a:r>
          </a:p>
          <a:p>
            <a:pPr algn="just">
              <a:lnSpc>
                <a:spcPct val="100000"/>
              </a:lnSpc>
            </a:pPr>
            <a:r>
              <a:rPr lang="en-US" dirty="0">
                <a:cs typeface="Biome Light" panose="020B0303030204020804" pitchFamily="34" charset="0"/>
              </a:rPr>
              <a:t>docker stop/start </a:t>
            </a:r>
            <a:r>
              <a:rPr lang="en-US" dirty="0" err="1">
                <a:cs typeface="Biome Light" panose="020B0303030204020804" pitchFamily="34" charset="0"/>
              </a:rPr>
              <a:t>image_name</a:t>
            </a:r>
            <a:r>
              <a:rPr lang="en-US" dirty="0">
                <a:cs typeface="Biome Light" panose="020B0303030204020804" pitchFamily="34" charset="0"/>
              </a:rPr>
              <a:t> : To stop/start a container.</a:t>
            </a:r>
          </a:p>
          <a:p>
            <a:pPr algn="just">
              <a:lnSpc>
                <a:spcPct val="100000"/>
              </a:lnSpc>
            </a:pPr>
            <a:r>
              <a:rPr lang="en-US" dirty="0">
                <a:cs typeface="Biome Light" panose="020B0303030204020804" pitchFamily="34" charset="0"/>
              </a:rPr>
              <a:t>docker container commit -m  “Add      : To create a new image from a </a:t>
            </a:r>
          </a:p>
          <a:p>
            <a:pPr marL="0" indent="0" algn="just">
              <a:lnSpc>
                <a:spcPct val="100000"/>
              </a:lnSpc>
              <a:buNone/>
            </a:pPr>
            <a:r>
              <a:rPr lang="en-US" dirty="0">
                <a:cs typeface="Biome Light" panose="020B0303030204020804" pitchFamily="34" charset="0"/>
              </a:rPr>
              <a:t>     Node” base-container node-base            container’s current state.</a:t>
            </a:r>
          </a:p>
          <a:p>
            <a:pPr algn="just">
              <a:lnSpc>
                <a:spcPct val="100000"/>
              </a:lnSpc>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5B4F5C9C-7DA3-0CCD-249C-2F2A934F6416}"/>
              </a:ext>
            </a:extLst>
          </p:cNvPr>
          <p:cNvSpPr>
            <a:spLocks noGrp="1"/>
          </p:cNvSpPr>
          <p:nvPr>
            <p:ph type="body" sz="quarter" idx="16"/>
          </p:nvPr>
        </p:nvSpPr>
        <p:spPr>
          <a:xfrm>
            <a:off x="5597386" y="175330"/>
            <a:ext cx="3017520" cy="464871"/>
          </a:xfrm>
        </p:spPr>
        <p:txBody>
          <a:bodyPr/>
          <a:lstStyle/>
          <a:p>
            <a:r>
              <a:rPr lang="en-US" sz="2800" spc="0" dirty="0"/>
              <a:t>Basic Commands</a:t>
            </a:r>
          </a:p>
        </p:txBody>
      </p:sp>
    </p:spTree>
    <p:extLst>
      <p:ext uri="{BB962C8B-B14F-4D97-AF65-F5344CB8AC3E}">
        <p14:creationId xmlns:p14="http://schemas.microsoft.com/office/powerpoint/2010/main" val="295095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BF63-6DA9-FE3B-BB96-41D15EAD2785}"/>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E6F54A45-C0E5-40AF-322A-1CC826ABA3F1}"/>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85C37527-08EB-680E-57EB-06A08127AC24}"/>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7" name="Content Placeholder 8">
            <a:extLst>
              <a:ext uri="{FF2B5EF4-FFF2-40B4-BE49-F238E27FC236}">
                <a16:creationId xmlns:a16="http://schemas.microsoft.com/office/drawing/2014/main" id="{075BFB8E-C33C-7405-C88E-2C14C0BCD94D}"/>
              </a:ext>
            </a:extLst>
          </p:cNvPr>
          <p:cNvSpPr>
            <a:spLocks noGrp="1"/>
          </p:cNvSpPr>
          <p:nvPr>
            <p:ph idx="1"/>
          </p:nvPr>
        </p:nvSpPr>
        <p:spPr>
          <a:xfrm>
            <a:off x="5597386" y="780619"/>
            <a:ext cx="6594614" cy="6077381"/>
          </a:xfrm>
        </p:spPr>
        <p:txBody>
          <a:bodyPr>
            <a:normAutofit/>
          </a:bodyPr>
          <a:lstStyle/>
          <a:p>
            <a:pPr algn="just">
              <a:lnSpc>
                <a:spcPct val="100000"/>
              </a:lnSpc>
              <a:spcBef>
                <a:spcPts val="400"/>
              </a:spcBef>
            </a:pPr>
            <a:r>
              <a:rPr lang="en-US" dirty="0">
                <a:cs typeface="Biome Light" panose="020B0303030204020804" pitchFamily="34" charset="0"/>
              </a:rPr>
              <a:t>docker build . : Creates an image using the Dockerfile.</a:t>
            </a:r>
          </a:p>
          <a:p>
            <a:pPr algn="just">
              <a:lnSpc>
                <a:spcPct val="100000"/>
              </a:lnSpc>
              <a:spcBef>
                <a:spcPts val="400"/>
              </a:spcBef>
            </a:pPr>
            <a:r>
              <a:rPr lang="en-US" dirty="0">
                <a:cs typeface="Biome Light" panose="020B0303030204020804" pitchFamily="34" charset="0"/>
              </a:rPr>
              <a:t>docker volume create </a:t>
            </a:r>
            <a:r>
              <a:rPr lang="en-US" dirty="0" err="1">
                <a:cs typeface="Biome Light" panose="020B0303030204020804" pitchFamily="34" charset="0"/>
              </a:rPr>
              <a:t>volume_name</a:t>
            </a:r>
            <a:r>
              <a:rPr lang="en-US" dirty="0">
                <a:cs typeface="Biome Light" panose="020B0303030204020804" pitchFamily="34" charset="0"/>
              </a:rPr>
              <a:t> : create a new volume.</a:t>
            </a:r>
          </a:p>
          <a:p>
            <a:pPr algn="just">
              <a:lnSpc>
                <a:spcPct val="100000"/>
              </a:lnSpc>
              <a:spcBef>
                <a:spcPts val="400"/>
              </a:spcBef>
            </a:pPr>
            <a:r>
              <a:rPr lang="en-US" dirty="0">
                <a:cs typeface="Biome Light" panose="020B0303030204020804" pitchFamily="34" charset="0"/>
              </a:rPr>
              <a:t>docker volume inspect </a:t>
            </a:r>
            <a:r>
              <a:rPr lang="en-US" dirty="0" err="1">
                <a:cs typeface="Biome Light" panose="020B0303030204020804" pitchFamily="34" charset="0"/>
              </a:rPr>
              <a:t>volume_name</a:t>
            </a:r>
            <a:r>
              <a:rPr lang="en-US" dirty="0">
                <a:cs typeface="Biome Light" panose="020B0303030204020804" pitchFamily="34" charset="0"/>
              </a:rPr>
              <a:t> : I</a:t>
            </a:r>
            <a:r>
              <a:rPr lang="en-US" dirty="0"/>
              <a:t>nspect details of the volume</a:t>
            </a:r>
            <a:r>
              <a:rPr lang="en-US" dirty="0">
                <a:cs typeface="Biome Light" panose="020B0303030204020804" pitchFamily="34" charset="0"/>
              </a:rPr>
              <a:t>.</a:t>
            </a:r>
          </a:p>
          <a:p>
            <a:pPr algn="just">
              <a:lnSpc>
                <a:spcPct val="100000"/>
              </a:lnSpc>
              <a:spcBef>
                <a:spcPts val="400"/>
              </a:spcBef>
            </a:pPr>
            <a:r>
              <a:rPr lang="en-US" dirty="0">
                <a:cs typeface="Biome Light" panose="020B0303030204020804" pitchFamily="34" charset="0"/>
              </a:rPr>
              <a:t>docker volume rm : To remove a volume.</a:t>
            </a:r>
          </a:p>
          <a:p>
            <a:pPr algn="just">
              <a:lnSpc>
                <a:spcPct val="100000"/>
              </a:lnSpc>
              <a:spcBef>
                <a:spcPts val="400"/>
              </a:spcBef>
            </a:pPr>
            <a:r>
              <a:rPr lang="en-US" dirty="0">
                <a:cs typeface="Biome Light" panose="020B0303030204020804" pitchFamily="34" charset="0"/>
              </a:rPr>
              <a:t>docker volume prune : To remove all unused volumes.</a:t>
            </a:r>
          </a:p>
          <a:p>
            <a:pPr algn="just">
              <a:lnSpc>
                <a:spcPct val="100000"/>
              </a:lnSpc>
              <a:spcBef>
                <a:spcPts val="400"/>
              </a:spcBef>
            </a:pPr>
            <a:r>
              <a:rPr lang="en-US" dirty="0">
                <a:cs typeface="Biome Light" panose="020B0303030204020804" pitchFamily="34" charset="0"/>
              </a:rPr>
              <a:t>To grant read/write access we can use :</a:t>
            </a:r>
            <a:r>
              <a:rPr lang="en-US" dirty="0" err="1">
                <a:cs typeface="Biome Light" panose="020B0303030204020804" pitchFamily="34" charset="0"/>
              </a:rPr>
              <a:t>ro</a:t>
            </a:r>
            <a:r>
              <a:rPr lang="en-US" dirty="0">
                <a:cs typeface="Biome Light" panose="020B0303030204020804" pitchFamily="34" charset="0"/>
              </a:rPr>
              <a:t> or :</a:t>
            </a:r>
            <a:r>
              <a:rPr lang="en-US" dirty="0" err="1">
                <a:cs typeface="Biome Light" panose="020B0303030204020804" pitchFamily="34" charset="0"/>
              </a:rPr>
              <a:t>rw</a:t>
            </a:r>
            <a:r>
              <a:rPr lang="en-US" dirty="0">
                <a:cs typeface="Biome Light" panose="020B0303030204020804" pitchFamily="34" charset="0"/>
              </a:rPr>
              <a:t> with the -v or --mount flag during container creation</a:t>
            </a:r>
          </a:p>
          <a:p>
            <a:pPr algn="just">
              <a:lnSpc>
                <a:spcPct val="100000"/>
              </a:lnSpc>
              <a:spcBef>
                <a:spcPts val="400"/>
              </a:spcBef>
            </a:pPr>
            <a:r>
              <a:rPr lang="en-US" dirty="0">
                <a:cs typeface="Biome Light" panose="020B0303030204020804" pitchFamily="34" charset="0"/>
              </a:rPr>
              <a:t>docker exec used to run a command in a running container.</a:t>
            </a:r>
          </a:p>
          <a:p>
            <a:pPr marL="0" indent="0" algn="just">
              <a:lnSpc>
                <a:spcPct val="100000"/>
              </a:lnSpc>
              <a:spcBef>
                <a:spcPts val="400"/>
              </a:spcBef>
              <a:buNone/>
            </a:pPr>
            <a:r>
              <a:rPr lang="en-US" dirty="0">
                <a:cs typeface="Biome Light" panose="020B0303030204020804" pitchFamily="34" charset="0"/>
              </a:rPr>
              <a:t>	docker exec -</a:t>
            </a:r>
            <a:r>
              <a:rPr lang="en-US" dirty="0" err="1">
                <a:cs typeface="Biome Light" panose="020B0303030204020804" pitchFamily="34" charset="0"/>
              </a:rPr>
              <a:t>ti</a:t>
            </a:r>
            <a:r>
              <a:rPr lang="en-US" dirty="0">
                <a:cs typeface="Biome Light" panose="020B0303030204020804" pitchFamily="34" charset="0"/>
              </a:rPr>
              <a:t> </a:t>
            </a:r>
            <a:r>
              <a:rPr lang="en-US" dirty="0" err="1">
                <a:cs typeface="Biome Light" panose="020B0303030204020804" pitchFamily="34" charset="0"/>
              </a:rPr>
              <a:t>db</a:t>
            </a:r>
            <a:r>
              <a:rPr lang="en-US" dirty="0">
                <a:cs typeface="Biome Light" panose="020B0303030204020804" pitchFamily="34" charset="0"/>
              </a:rPr>
              <a:t> </a:t>
            </a:r>
            <a:r>
              <a:rPr lang="en-US" dirty="0" err="1">
                <a:cs typeface="Biome Light" panose="020B0303030204020804" pitchFamily="34" charset="0"/>
              </a:rPr>
              <a:t>psql</a:t>
            </a:r>
            <a:r>
              <a:rPr lang="en-US" dirty="0">
                <a:cs typeface="Biome Light" panose="020B0303030204020804" pitchFamily="34" charset="0"/>
              </a:rPr>
              <a:t> -u </a:t>
            </a:r>
            <a:r>
              <a:rPr lang="en-US" dirty="0" err="1">
                <a:cs typeface="Biome Light" panose="020B0303030204020804" pitchFamily="34" charset="0"/>
              </a:rPr>
              <a:t>postgres</a:t>
            </a:r>
            <a:endParaRPr lang="en-US" dirty="0">
              <a:cs typeface="Biome Light" panose="020B0303030204020804" pitchFamily="34" charset="0"/>
            </a:endParaRPr>
          </a:p>
          <a:p>
            <a:pPr lvl="1" algn="just">
              <a:lnSpc>
                <a:spcPct val="100000"/>
              </a:lnSpc>
              <a:spcBef>
                <a:spcPts val="400"/>
              </a:spcBef>
              <a:buFont typeface="Courier New" panose="02070309020205020404" pitchFamily="49" charset="0"/>
              <a:buChar char="o"/>
            </a:pPr>
            <a:r>
              <a:rPr lang="en-US" dirty="0">
                <a:cs typeface="Biome Light" panose="020B0303030204020804" pitchFamily="34" charset="0"/>
              </a:rPr>
              <a:t>	</a:t>
            </a:r>
            <a:r>
              <a:rPr lang="en-US" b="1" dirty="0">
                <a:cs typeface="Biome Light" panose="020B0303030204020804" pitchFamily="34" charset="0"/>
              </a:rPr>
              <a:t>docker exec</a:t>
            </a:r>
            <a:r>
              <a:rPr lang="en-US" dirty="0">
                <a:cs typeface="Biome Light" panose="020B0303030204020804" pitchFamily="34" charset="0"/>
              </a:rPr>
              <a:t>: This command runs a specified command inside an already running container.</a:t>
            </a:r>
          </a:p>
          <a:p>
            <a:pPr lvl="1" algn="just">
              <a:lnSpc>
                <a:spcPct val="100000"/>
              </a:lnSpc>
              <a:spcBef>
                <a:spcPts val="400"/>
              </a:spcBef>
              <a:buFont typeface="Courier New" panose="02070309020205020404" pitchFamily="49" charset="0"/>
              <a:buChar char="o"/>
            </a:pPr>
            <a:r>
              <a:rPr lang="en-US" b="1" dirty="0">
                <a:cs typeface="Biome Light" panose="020B0303030204020804" pitchFamily="34" charset="0"/>
              </a:rPr>
              <a:t>-</a:t>
            </a:r>
            <a:r>
              <a:rPr lang="en-US" b="1" dirty="0" err="1">
                <a:cs typeface="Biome Light" panose="020B0303030204020804" pitchFamily="34" charset="0"/>
              </a:rPr>
              <a:t>ti</a:t>
            </a:r>
            <a:r>
              <a:rPr lang="en-US" dirty="0">
                <a:cs typeface="Biome Light" panose="020B0303030204020804" pitchFamily="34" charset="0"/>
              </a:rPr>
              <a:t>:</a:t>
            </a:r>
          </a:p>
          <a:p>
            <a:pPr marL="457200" lvl="1" indent="0" algn="just">
              <a:lnSpc>
                <a:spcPct val="100000"/>
              </a:lnSpc>
              <a:spcBef>
                <a:spcPts val="400"/>
              </a:spcBef>
              <a:buNone/>
            </a:pPr>
            <a:r>
              <a:rPr lang="en-US" dirty="0">
                <a:cs typeface="Biome Light" panose="020B0303030204020804" pitchFamily="34" charset="0"/>
              </a:rPr>
              <a:t>	</a:t>
            </a:r>
            <a:r>
              <a:rPr lang="en-US" b="1" dirty="0">
                <a:cs typeface="Biome Light" panose="020B0303030204020804" pitchFamily="34" charset="0"/>
              </a:rPr>
              <a:t>-t</a:t>
            </a:r>
            <a:r>
              <a:rPr lang="en-US" dirty="0">
                <a:cs typeface="Biome Light" panose="020B0303030204020804" pitchFamily="34" charset="0"/>
              </a:rPr>
              <a:t>: Allocates a pseudo-TTY, which enables terminal interaction (so that you 	can see the command-line interface).</a:t>
            </a:r>
          </a:p>
          <a:p>
            <a:pPr marL="457200" lvl="1" indent="0" algn="just">
              <a:lnSpc>
                <a:spcPct val="100000"/>
              </a:lnSpc>
              <a:spcBef>
                <a:spcPts val="400"/>
              </a:spcBef>
              <a:buNone/>
            </a:pPr>
            <a:r>
              <a:rPr lang="en-US" dirty="0">
                <a:cs typeface="Biome Light" panose="020B0303030204020804" pitchFamily="34" charset="0"/>
              </a:rPr>
              <a:t>	</a:t>
            </a:r>
            <a:r>
              <a:rPr lang="en-US" b="1" dirty="0">
                <a:cs typeface="Biome Light" panose="020B0303030204020804" pitchFamily="34" charset="0"/>
              </a:rPr>
              <a:t>-</a:t>
            </a:r>
            <a:r>
              <a:rPr lang="en-US" b="1" dirty="0" err="1">
                <a:cs typeface="Biome Light" panose="020B0303030204020804" pitchFamily="34" charset="0"/>
              </a:rPr>
              <a:t>i</a:t>
            </a:r>
            <a:r>
              <a:rPr lang="en-US" dirty="0">
                <a:cs typeface="Biome Light" panose="020B0303030204020804" pitchFamily="34" charset="0"/>
              </a:rPr>
              <a:t>: Keeps STDIN open (interactive mode) so that you can interact with the 	container.</a:t>
            </a:r>
          </a:p>
          <a:p>
            <a:pPr lvl="1" algn="just">
              <a:lnSpc>
                <a:spcPct val="100000"/>
              </a:lnSpc>
              <a:spcBef>
                <a:spcPts val="400"/>
              </a:spcBef>
              <a:buFont typeface="Courier New" panose="02070309020205020404" pitchFamily="49" charset="0"/>
              <a:buChar char="o"/>
            </a:pPr>
            <a:r>
              <a:rPr lang="en-US" b="1" dirty="0" err="1">
                <a:cs typeface="Biome Light" panose="020B0303030204020804" pitchFamily="34" charset="0"/>
              </a:rPr>
              <a:t>db</a:t>
            </a:r>
            <a:r>
              <a:rPr lang="en-US" dirty="0">
                <a:cs typeface="Biome Light" panose="020B0303030204020804" pitchFamily="34" charset="0"/>
              </a:rPr>
              <a:t>: The name of the running container. In this case, the container is named </a:t>
            </a:r>
            <a:r>
              <a:rPr lang="en-US" dirty="0" err="1">
                <a:cs typeface="Biome Light" panose="020B0303030204020804" pitchFamily="34" charset="0"/>
              </a:rPr>
              <a:t>db</a:t>
            </a:r>
            <a:r>
              <a:rPr lang="en-US" dirty="0">
                <a:cs typeface="Biome Light" panose="020B0303030204020804" pitchFamily="34" charset="0"/>
              </a:rPr>
              <a:t>, which likely contains a PostgreSQL server.</a:t>
            </a:r>
          </a:p>
          <a:p>
            <a:pPr lvl="1" algn="just">
              <a:lnSpc>
                <a:spcPct val="100000"/>
              </a:lnSpc>
              <a:spcBef>
                <a:spcPts val="400"/>
              </a:spcBef>
              <a:buFont typeface="Courier New" panose="02070309020205020404" pitchFamily="49" charset="0"/>
              <a:buChar char="o"/>
            </a:pPr>
            <a:r>
              <a:rPr lang="en-US" b="1" dirty="0" err="1">
                <a:cs typeface="Biome Light" panose="020B0303030204020804" pitchFamily="34" charset="0"/>
              </a:rPr>
              <a:t>psql</a:t>
            </a:r>
            <a:r>
              <a:rPr lang="en-US" dirty="0">
                <a:cs typeface="Biome Light" panose="020B0303030204020804" pitchFamily="34" charset="0"/>
              </a:rPr>
              <a:t>: This is the PostgreSQL command-line client (interactive terminal) used to interact with PostgreSQL databases.</a:t>
            </a:r>
          </a:p>
          <a:p>
            <a:pPr lvl="1" algn="just">
              <a:lnSpc>
                <a:spcPct val="100000"/>
              </a:lnSpc>
              <a:spcBef>
                <a:spcPts val="400"/>
              </a:spcBef>
              <a:buFont typeface="Courier New" panose="02070309020205020404" pitchFamily="49" charset="0"/>
              <a:buChar char="o"/>
            </a:pPr>
            <a:r>
              <a:rPr lang="en-US" b="1" dirty="0">
                <a:cs typeface="Biome Light" panose="020B0303030204020804" pitchFamily="34" charset="0"/>
              </a:rPr>
              <a:t>-u </a:t>
            </a:r>
            <a:r>
              <a:rPr lang="en-US" b="1" dirty="0" err="1">
                <a:cs typeface="Biome Light" panose="020B0303030204020804" pitchFamily="34" charset="0"/>
              </a:rPr>
              <a:t>postgres</a:t>
            </a:r>
            <a:r>
              <a:rPr lang="en-US" dirty="0">
                <a:cs typeface="Biome Light" panose="020B0303030204020804" pitchFamily="34" charset="0"/>
              </a:rPr>
              <a:t>: This specifies the user to connect to the PostgreSQL database as. In this case, it is using the default PostgreSQL admin user, </a:t>
            </a:r>
            <a:r>
              <a:rPr lang="en-US" dirty="0" err="1">
                <a:cs typeface="Biome Light" panose="020B0303030204020804" pitchFamily="34" charset="0"/>
              </a:rPr>
              <a:t>postgres</a:t>
            </a:r>
            <a:r>
              <a:rPr lang="en-US" dirty="0">
                <a:cs typeface="Biome Light" panose="020B0303030204020804" pitchFamily="34" charset="0"/>
              </a:rPr>
              <a:t>.</a:t>
            </a:r>
          </a:p>
          <a:p>
            <a:pPr marL="0" indent="0" algn="just">
              <a:lnSpc>
                <a:spcPct val="100000"/>
              </a:lnSpc>
              <a:spcBef>
                <a:spcPts val="400"/>
              </a:spcBef>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CE345992-F44A-83D8-2C4B-7D23BF20C2E7}"/>
              </a:ext>
            </a:extLst>
          </p:cNvPr>
          <p:cNvSpPr>
            <a:spLocks noGrp="1"/>
          </p:cNvSpPr>
          <p:nvPr>
            <p:ph type="body" sz="quarter" idx="16"/>
          </p:nvPr>
        </p:nvSpPr>
        <p:spPr>
          <a:xfrm>
            <a:off x="5597386" y="175330"/>
            <a:ext cx="3017520" cy="464871"/>
          </a:xfrm>
        </p:spPr>
        <p:txBody>
          <a:bodyPr/>
          <a:lstStyle/>
          <a:p>
            <a:r>
              <a:rPr lang="en-US" sz="2800" spc="0" dirty="0"/>
              <a:t>Basic Commands</a:t>
            </a:r>
          </a:p>
        </p:txBody>
      </p:sp>
    </p:spTree>
    <p:extLst>
      <p:ext uri="{BB962C8B-B14F-4D97-AF65-F5344CB8AC3E}">
        <p14:creationId xmlns:p14="http://schemas.microsoft.com/office/powerpoint/2010/main" val="305889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82424" y="2615425"/>
            <a:ext cx="5982031" cy="813575"/>
          </a:xfrm>
        </p:spPr>
        <p:txBody>
          <a:bodyPr>
            <a:normAutofit fontScale="90000"/>
          </a:bodyPr>
          <a:lstStyle/>
          <a:p>
            <a:r>
              <a:rPr lang="en-US" dirty="0"/>
              <a:t>Docker Compose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46964" y="3429000"/>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14</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BDC5-B9E8-7BFE-2928-27A0338D92D6}"/>
            </a:ext>
          </a:extLst>
        </p:cNvPr>
        <p:cNvGrpSpPr/>
        <p:nvPr/>
      </p:nvGrpSpPr>
      <p:grpSpPr>
        <a:xfrm>
          <a:off x="0" y="0"/>
          <a:ext cx="0" cy="0"/>
          <a:chOff x="0" y="0"/>
          <a:chExt cx="0" cy="0"/>
        </a:xfrm>
      </p:grpSpPr>
      <p:pic>
        <p:nvPicPr>
          <p:cNvPr id="5" name="Picture Placeholder 4" descr="Cinque Terre coastal area in the northwest of Italy">
            <a:extLst>
              <a:ext uri="{FF2B5EF4-FFF2-40B4-BE49-F238E27FC236}">
                <a16:creationId xmlns:a16="http://schemas.microsoft.com/office/drawing/2014/main" id="{4B3DBA84-E462-DF12-54A7-7BB16F2BEF3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1144AF93-8558-6658-F346-3B5A1DEF3BA3}"/>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7" name="Content Placeholder 8">
            <a:extLst>
              <a:ext uri="{FF2B5EF4-FFF2-40B4-BE49-F238E27FC236}">
                <a16:creationId xmlns:a16="http://schemas.microsoft.com/office/drawing/2014/main" id="{6A468DFE-6654-1074-DDEB-E7F9179E6C66}"/>
              </a:ext>
            </a:extLst>
          </p:cNvPr>
          <p:cNvSpPr>
            <a:spLocks noGrp="1"/>
          </p:cNvSpPr>
          <p:nvPr>
            <p:ph idx="1"/>
          </p:nvPr>
        </p:nvSpPr>
        <p:spPr>
          <a:xfrm>
            <a:off x="5684850" y="844229"/>
            <a:ext cx="6074277" cy="5843677"/>
          </a:xfrm>
        </p:spPr>
        <p:txBody>
          <a:bodyPr>
            <a:normAutofit/>
          </a:bodyPr>
          <a:lstStyle/>
          <a:p>
            <a:pPr algn="just">
              <a:lnSpc>
                <a:spcPct val="100000"/>
              </a:lnSpc>
              <a:buFont typeface="Wingdings" panose="05000000000000000000" pitchFamily="2" charset="2"/>
              <a:buChar char="q"/>
            </a:pPr>
            <a:r>
              <a:rPr lang="en-US" dirty="0">
                <a:cs typeface="Biome Light" panose="020B0303030204020804" pitchFamily="34" charset="0"/>
              </a:rPr>
              <a:t>Docker Compose is a tool that helps define and run multi-container Docker applications.</a:t>
            </a:r>
          </a:p>
          <a:p>
            <a:pPr algn="just">
              <a:lnSpc>
                <a:spcPct val="100000"/>
              </a:lnSpc>
              <a:buFont typeface="Wingdings" panose="05000000000000000000" pitchFamily="2" charset="2"/>
              <a:buChar char="q"/>
            </a:pPr>
            <a:r>
              <a:rPr lang="en-US" dirty="0">
                <a:cs typeface="Biome Light" panose="020B0303030204020804" pitchFamily="34" charset="0"/>
              </a:rPr>
              <a:t>Using Docker Compose, you can configure multiple containers to work together, defining their services, networks, and volumes in a single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buFont typeface="Wingdings" panose="05000000000000000000" pitchFamily="2" charset="2"/>
              <a:buChar char="q"/>
            </a:pPr>
            <a:r>
              <a:rPr lang="en-US" dirty="0">
                <a:cs typeface="Biome Light" panose="020B0303030204020804" pitchFamily="34" charset="0"/>
              </a:rPr>
              <a:t>It allows you to easily manage complex applications composed of multiple services, such as a web server, database, cache, and so on.</a:t>
            </a:r>
          </a:p>
          <a:p>
            <a:pPr algn="just">
              <a:lnSpc>
                <a:spcPct val="100000"/>
              </a:lnSpc>
              <a:buFont typeface="Wingdings" panose="05000000000000000000" pitchFamily="2" charset="2"/>
              <a:buChar char="q"/>
            </a:pPr>
            <a:r>
              <a:rPr lang="en-US" dirty="0">
                <a:cs typeface="Biome Light" panose="020B0303030204020804" pitchFamily="34" charset="0"/>
              </a:rPr>
              <a:t>Docker helps us run and set up a development environment without needing to install all the dependencies with the help of the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buFont typeface="Wingdings" panose="05000000000000000000" pitchFamily="2" charset="2"/>
              <a:buChar char="q"/>
            </a:pPr>
            <a:r>
              <a:rPr lang="en-US" dirty="0">
                <a:cs typeface="Biome Light" panose="020B0303030204020804" pitchFamily="34" charset="0"/>
              </a:rPr>
              <a:t>Docker Compose Commands:</a:t>
            </a:r>
          </a:p>
          <a:p>
            <a:pPr algn="just">
              <a:lnSpc>
                <a:spcPct val="100000"/>
              </a:lnSpc>
            </a:pPr>
            <a:r>
              <a:rPr lang="en-US" b="1" dirty="0">
                <a:cs typeface="Biome Light" panose="020B0303030204020804" pitchFamily="34" charset="0"/>
              </a:rPr>
              <a:t>docker-compose up </a:t>
            </a:r>
            <a:r>
              <a:rPr lang="en-US" dirty="0">
                <a:cs typeface="Biome Light" panose="020B0303030204020804" pitchFamily="34" charset="0"/>
              </a:rPr>
              <a:t>: Build, create, start and attach to containers for a service</a:t>
            </a:r>
          </a:p>
          <a:p>
            <a:pPr algn="just">
              <a:lnSpc>
                <a:spcPct val="100000"/>
              </a:lnSpc>
            </a:pPr>
            <a:r>
              <a:rPr lang="en-US" b="1" dirty="0">
                <a:cs typeface="Biome Light" panose="020B0303030204020804" pitchFamily="34" charset="0"/>
              </a:rPr>
              <a:t>docker-compose down </a:t>
            </a:r>
            <a:r>
              <a:rPr lang="en-US" dirty="0">
                <a:cs typeface="Biome Light" panose="020B0303030204020804" pitchFamily="34" charset="0"/>
              </a:rPr>
              <a:t>: stop and remove containers, networks, images and volumes</a:t>
            </a:r>
          </a:p>
          <a:p>
            <a:pPr algn="just">
              <a:lnSpc>
                <a:spcPct val="100000"/>
              </a:lnSpc>
            </a:pPr>
            <a:r>
              <a:rPr lang="en-US" b="1" dirty="0">
                <a:cs typeface="Biome Light" panose="020B0303030204020804" pitchFamily="34" charset="0"/>
              </a:rPr>
              <a:t>docker compose watch </a:t>
            </a:r>
            <a:r>
              <a:rPr lang="en-US" dirty="0">
                <a:cs typeface="Biome Light" panose="020B0303030204020804" pitchFamily="34" charset="0"/>
              </a:rPr>
              <a:t>: Used for setting up a system where docker automatically detects changes to your code and restarts itself during development.</a:t>
            </a:r>
          </a:p>
          <a:p>
            <a:pPr algn="just">
              <a:lnSpc>
                <a:spcPct val="100000"/>
              </a:lnSpc>
            </a:pPr>
            <a:r>
              <a:rPr lang="en-US" b="1" dirty="0">
                <a:cs typeface="Biome Light" panose="020B0303030204020804" pitchFamily="34" charset="0"/>
              </a:rPr>
              <a:t>docker compose logs </a:t>
            </a:r>
            <a:r>
              <a:rPr lang="en-US" dirty="0">
                <a:cs typeface="Biome Light" panose="020B0303030204020804" pitchFamily="34" charset="0"/>
              </a:rPr>
              <a:t>: </a:t>
            </a:r>
            <a:r>
              <a:rPr lang="en-US" dirty="0"/>
              <a:t>To view logs from your services.</a:t>
            </a: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09AE8EE4-72FD-8DBC-63D8-60EDBAF64B3E}"/>
              </a:ext>
            </a:extLst>
          </p:cNvPr>
          <p:cNvSpPr>
            <a:spLocks noGrp="1"/>
          </p:cNvSpPr>
          <p:nvPr>
            <p:ph type="body" sz="quarter" idx="16"/>
          </p:nvPr>
        </p:nvSpPr>
        <p:spPr>
          <a:xfrm>
            <a:off x="5684850" y="238940"/>
            <a:ext cx="2933839" cy="446995"/>
          </a:xfrm>
        </p:spPr>
        <p:txBody>
          <a:bodyPr/>
          <a:lstStyle/>
          <a:p>
            <a:r>
              <a:rPr lang="en-US" sz="2800" spc="0" dirty="0"/>
              <a:t>Docker Compose</a:t>
            </a:r>
          </a:p>
        </p:txBody>
      </p:sp>
    </p:spTree>
    <p:extLst>
      <p:ext uri="{BB962C8B-B14F-4D97-AF65-F5344CB8AC3E}">
        <p14:creationId xmlns:p14="http://schemas.microsoft.com/office/powerpoint/2010/main" val="292437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636E-F16B-E3BF-3C56-4130B2B2CD71}"/>
            </a:ext>
          </a:extLst>
        </p:cNvPr>
        <p:cNvGrpSpPr/>
        <p:nvPr/>
      </p:nvGrpSpPr>
      <p:grpSpPr>
        <a:xfrm>
          <a:off x="0" y="0"/>
          <a:ext cx="0" cy="0"/>
          <a:chOff x="0" y="0"/>
          <a:chExt cx="0" cy="0"/>
        </a:xfrm>
      </p:grpSpPr>
      <p:pic>
        <p:nvPicPr>
          <p:cNvPr id="5" name="Picture Placeholder 4" descr="Cinque Terre coastal area in the northwest of Italy">
            <a:extLst>
              <a:ext uri="{FF2B5EF4-FFF2-40B4-BE49-F238E27FC236}">
                <a16:creationId xmlns:a16="http://schemas.microsoft.com/office/drawing/2014/main" id="{2597097D-F805-1C6D-6D60-16488C8FBFE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52EEE6B2-D3EF-0FCE-4517-46901F8DBB50}"/>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7" name="Content Placeholder 8">
            <a:extLst>
              <a:ext uri="{FF2B5EF4-FFF2-40B4-BE49-F238E27FC236}">
                <a16:creationId xmlns:a16="http://schemas.microsoft.com/office/drawing/2014/main" id="{5213D539-FA83-733C-99A5-77FB82E14B40}"/>
              </a:ext>
            </a:extLst>
          </p:cNvPr>
          <p:cNvSpPr>
            <a:spLocks noGrp="1"/>
          </p:cNvSpPr>
          <p:nvPr>
            <p:ph idx="1"/>
          </p:nvPr>
        </p:nvSpPr>
        <p:spPr>
          <a:xfrm>
            <a:off x="5684850" y="844229"/>
            <a:ext cx="6074277" cy="5843677"/>
          </a:xfrm>
        </p:spPr>
        <p:txBody>
          <a:bodyPr>
            <a:normAutofit/>
          </a:bodyPr>
          <a:lstStyle/>
          <a:p>
            <a:pPr algn="just">
              <a:lnSpc>
                <a:spcPct val="100000"/>
              </a:lnSpc>
            </a:pPr>
            <a:r>
              <a:rPr lang="en-US" b="1" dirty="0">
                <a:cs typeface="Biome Light" panose="020B0303030204020804" pitchFamily="34" charset="0"/>
              </a:rPr>
              <a:t>docker-compose build </a:t>
            </a:r>
            <a:r>
              <a:rPr lang="en-US" dirty="0">
                <a:cs typeface="Biome Light" panose="020B0303030204020804" pitchFamily="34" charset="0"/>
              </a:rPr>
              <a:t>: Used for build or rebuilding the docker images as specified in the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pPr>
            <a:r>
              <a:rPr lang="en-US" b="1" dirty="0">
                <a:cs typeface="Biome Light" panose="020B0303030204020804" pitchFamily="34" charset="0"/>
              </a:rPr>
              <a:t>docker-compose start/stop </a:t>
            </a:r>
            <a:r>
              <a:rPr lang="en-US" dirty="0">
                <a:cs typeface="Biome Light" panose="020B0303030204020804" pitchFamily="34" charset="0"/>
              </a:rPr>
              <a:t>: To start or stop containers.</a:t>
            </a:r>
          </a:p>
          <a:p>
            <a:pPr algn="just">
              <a:lnSpc>
                <a:spcPct val="100000"/>
              </a:lnSpc>
            </a:pPr>
            <a:r>
              <a:rPr lang="en-US" b="1" dirty="0">
                <a:cs typeface="Biome Light" panose="020B0303030204020804" pitchFamily="34" charset="0"/>
              </a:rPr>
              <a:t>docker-compose </a:t>
            </a:r>
            <a:r>
              <a:rPr lang="en-US" b="1" dirty="0" err="1">
                <a:cs typeface="Biome Light" panose="020B0303030204020804" pitchFamily="34" charset="0"/>
              </a:rPr>
              <a:t>ps</a:t>
            </a:r>
            <a:r>
              <a:rPr lang="en-US" b="1" dirty="0">
                <a:cs typeface="Biome Light" panose="020B0303030204020804" pitchFamily="34" charset="0"/>
              </a:rPr>
              <a:t> </a:t>
            </a:r>
            <a:r>
              <a:rPr lang="en-US" dirty="0">
                <a:cs typeface="Biome Light" panose="020B0303030204020804" pitchFamily="34" charset="0"/>
              </a:rPr>
              <a:t>: Displays the status of all the services.</a:t>
            </a:r>
          </a:p>
          <a:p>
            <a:pPr algn="just">
              <a:lnSpc>
                <a:spcPct val="100000"/>
              </a:lnSpc>
            </a:pPr>
            <a:r>
              <a:rPr lang="en-US" b="1" dirty="0">
                <a:cs typeface="Biome Light" panose="020B0303030204020804" pitchFamily="34" charset="0"/>
              </a:rPr>
              <a:t>docker-compose config </a:t>
            </a:r>
            <a:r>
              <a:rPr lang="en-US" dirty="0">
                <a:cs typeface="Biome Light" panose="020B0303030204020804" pitchFamily="34" charset="0"/>
              </a:rPr>
              <a:t>: U</a:t>
            </a:r>
            <a:r>
              <a:rPr lang="en-US" dirty="0"/>
              <a:t>sed to validate and view the configuration and allows you to see what the final configuration will look like after processing.</a:t>
            </a:r>
          </a:p>
          <a:p>
            <a:pPr algn="just">
              <a:lnSpc>
                <a:spcPct val="100000"/>
              </a:lnSpc>
            </a:pPr>
            <a:r>
              <a:rPr lang="en-US" b="1" dirty="0">
                <a:cs typeface="Biome Light" panose="020B0303030204020804" pitchFamily="34" charset="0"/>
              </a:rPr>
              <a:t>docker-compose pull </a:t>
            </a:r>
            <a:r>
              <a:rPr lang="en-US" dirty="0">
                <a:cs typeface="Biome Light" panose="020B0303030204020804" pitchFamily="34" charset="0"/>
              </a:rPr>
              <a:t>: Used to download the images specified in the docker-compose.yml file from Docker Hub to your local machine.</a:t>
            </a:r>
          </a:p>
          <a:p>
            <a:pPr algn="just">
              <a:lnSpc>
                <a:spcPct val="100000"/>
              </a:lnSpc>
            </a:pPr>
            <a:r>
              <a:rPr lang="en-US" b="1" dirty="0">
                <a:cs typeface="Biome Light" panose="020B0303030204020804" pitchFamily="34" charset="0"/>
              </a:rPr>
              <a:t>docker-compose push </a:t>
            </a:r>
            <a:r>
              <a:rPr lang="en-US" dirty="0">
                <a:cs typeface="Biome Light" panose="020B0303030204020804" pitchFamily="34" charset="0"/>
              </a:rPr>
              <a:t>: U</a:t>
            </a:r>
            <a:r>
              <a:rPr lang="en-US" dirty="0"/>
              <a:t>sed to upload your local images to a Docker hub.</a:t>
            </a: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506333D4-C556-B73E-6BDF-FBD39A69F158}"/>
              </a:ext>
            </a:extLst>
          </p:cNvPr>
          <p:cNvSpPr>
            <a:spLocks noGrp="1"/>
          </p:cNvSpPr>
          <p:nvPr>
            <p:ph type="body" sz="quarter" idx="16"/>
          </p:nvPr>
        </p:nvSpPr>
        <p:spPr>
          <a:xfrm>
            <a:off x="5684850" y="238940"/>
            <a:ext cx="2933839" cy="446995"/>
          </a:xfrm>
        </p:spPr>
        <p:txBody>
          <a:bodyPr/>
          <a:lstStyle/>
          <a:p>
            <a:r>
              <a:rPr lang="en-US" sz="2800" spc="0" dirty="0"/>
              <a:t>Docker Compose</a:t>
            </a:r>
          </a:p>
        </p:txBody>
      </p:sp>
    </p:spTree>
    <p:extLst>
      <p:ext uri="{BB962C8B-B14F-4D97-AF65-F5344CB8AC3E}">
        <p14:creationId xmlns:p14="http://schemas.microsoft.com/office/powerpoint/2010/main" val="3226731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80BCA-3539-62E8-4A55-AB8F056160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0DCAD5-0A68-7F4F-81EB-9215126FE8DD}"/>
              </a:ext>
            </a:extLst>
          </p:cNvPr>
          <p:cNvSpPr>
            <a:spLocks noGrp="1"/>
          </p:cNvSpPr>
          <p:nvPr>
            <p:ph type="title"/>
          </p:nvPr>
        </p:nvSpPr>
        <p:spPr>
          <a:xfrm>
            <a:off x="5482424" y="2615425"/>
            <a:ext cx="6166237" cy="813575"/>
          </a:xfrm>
        </p:spPr>
        <p:txBody>
          <a:bodyPr>
            <a:normAutofit fontScale="90000"/>
          </a:bodyPr>
          <a:lstStyle/>
          <a:p>
            <a:r>
              <a:rPr lang="en-US" dirty="0"/>
              <a:t>Docker Network</a:t>
            </a:r>
          </a:p>
        </p:txBody>
      </p:sp>
      <p:pic>
        <p:nvPicPr>
          <p:cNvPr id="13" name="Picture Placeholder 12" descr="Asian student writing on blackboard with chalk in classroom">
            <a:extLst>
              <a:ext uri="{FF2B5EF4-FFF2-40B4-BE49-F238E27FC236}">
                <a16:creationId xmlns:a16="http://schemas.microsoft.com/office/drawing/2014/main" id="{BE21291D-3A95-CC91-6B37-97132BCBC50D}"/>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399" r="20399"/>
          <a:stretch/>
        </p:blipFill>
        <p:spPr/>
      </p:pic>
      <p:sp>
        <p:nvSpPr>
          <p:cNvPr id="5" name="Text Placeholder 4">
            <a:extLst>
              <a:ext uri="{FF2B5EF4-FFF2-40B4-BE49-F238E27FC236}">
                <a16:creationId xmlns:a16="http://schemas.microsoft.com/office/drawing/2014/main" id="{8C868C54-AA7A-3C85-9BB2-12118337890C}"/>
              </a:ext>
            </a:extLst>
          </p:cNvPr>
          <p:cNvSpPr>
            <a:spLocks noGrp="1"/>
          </p:cNvSpPr>
          <p:nvPr>
            <p:ph type="body" idx="1"/>
          </p:nvPr>
        </p:nvSpPr>
        <p:spPr>
          <a:xfrm>
            <a:off x="5646964" y="3429000"/>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1088EC2-A5EF-196B-2BA7-B5B6D80720C3}"/>
              </a:ext>
            </a:extLst>
          </p:cNvPr>
          <p:cNvSpPr>
            <a:spLocks noGrp="1"/>
          </p:cNvSpPr>
          <p:nvPr>
            <p:ph type="sldNum" sz="quarter" idx="12"/>
          </p:nvPr>
        </p:nvSpPr>
        <p:spPr/>
        <p:txBody>
          <a:bodyPr/>
          <a:lstStyle/>
          <a:p>
            <a:fld id="{8C2E478F-E849-4A8C-AF1F-CBCC78A7CBFA}" type="slidenum">
              <a:rPr lang="en-US" smtClean="0"/>
              <a:t>17</a:t>
            </a:fld>
            <a:endParaRPr lang="en-US" dirty="0"/>
          </a:p>
        </p:txBody>
      </p:sp>
    </p:spTree>
    <p:extLst>
      <p:ext uri="{BB962C8B-B14F-4D97-AF65-F5344CB8AC3E}">
        <p14:creationId xmlns:p14="http://schemas.microsoft.com/office/powerpoint/2010/main" val="223992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204E3-7712-EE25-8862-8AB4C4B51281}"/>
            </a:ext>
          </a:extLst>
        </p:cNvPr>
        <p:cNvGrpSpPr/>
        <p:nvPr/>
      </p:nvGrpSpPr>
      <p:grpSpPr>
        <a:xfrm>
          <a:off x="0" y="0"/>
          <a:ext cx="0" cy="0"/>
          <a:chOff x="0" y="0"/>
          <a:chExt cx="0" cy="0"/>
        </a:xfrm>
      </p:grpSpPr>
      <p:pic>
        <p:nvPicPr>
          <p:cNvPr id="5" name="Picture Placeholder 4" descr="Open book with pen on desk">
            <a:extLst>
              <a:ext uri="{FF2B5EF4-FFF2-40B4-BE49-F238E27FC236}">
                <a16:creationId xmlns:a16="http://schemas.microsoft.com/office/drawing/2014/main" id="{195C07A8-276B-E053-4F73-70FE0FA1679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95" r="23695"/>
          <a:stretch/>
        </p:blipFill>
        <p:spPr>
          <a:noFill/>
        </p:spPr>
      </p:pic>
      <p:sp>
        <p:nvSpPr>
          <p:cNvPr id="4" name="Slide Number Placeholder 3">
            <a:extLst>
              <a:ext uri="{FF2B5EF4-FFF2-40B4-BE49-F238E27FC236}">
                <a16:creationId xmlns:a16="http://schemas.microsoft.com/office/drawing/2014/main" id="{6899BE53-4D1A-F58B-6C30-DE0FEF22E22C}"/>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17" name="Content Placeholder 8">
            <a:extLst>
              <a:ext uri="{FF2B5EF4-FFF2-40B4-BE49-F238E27FC236}">
                <a16:creationId xmlns:a16="http://schemas.microsoft.com/office/drawing/2014/main" id="{B641A37E-331B-EFEF-3FDC-1B64285046D0}"/>
              </a:ext>
            </a:extLst>
          </p:cNvPr>
          <p:cNvSpPr>
            <a:spLocks noGrp="1"/>
          </p:cNvSpPr>
          <p:nvPr>
            <p:ph idx="1"/>
          </p:nvPr>
        </p:nvSpPr>
        <p:spPr>
          <a:xfrm>
            <a:off x="5780266" y="1003256"/>
            <a:ext cx="6074277" cy="5381216"/>
          </a:xfrm>
        </p:spPr>
        <p:txBody>
          <a:bodyPr>
            <a:normAutofit lnSpcReduction="10000"/>
          </a:bodyPr>
          <a:lstStyle/>
          <a:p>
            <a:pPr algn="just">
              <a:lnSpc>
                <a:spcPct val="100000"/>
              </a:lnSpc>
              <a:buFont typeface="Wingdings" panose="05000000000000000000" pitchFamily="2" charset="2"/>
              <a:buChar char="q"/>
            </a:pPr>
            <a:r>
              <a:rPr lang="en-US" dirty="0"/>
              <a:t>Docker networking allows Docker containers to communicate with each other, as well as with the outside world, in a flexible and controlled manner.</a:t>
            </a:r>
          </a:p>
          <a:p>
            <a:pPr algn="just">
              <a:lnSpc>
                <a:spcPct val="100000"/>
              </a:lnSpc>
              <a:buFont typeface="Wingdings" panose="05000000000000000000" pitchFamily="2" charset="2"/>
              <a:buChar char="q"/>
            </a:pPr>
            <a:r>
              <a:rPr lang="en-US" dirty="0"/>
              <a:t>Two ways to put a container on a network:</a:t>
            </a:r>
          </a:p>
          <a:p>
            <a:pPr algn="just">
              <a:lnSpc>
                <a:spcPct val="100000"/>
              </a:lnSpc>
            </a:pPr>
            <a:r>
              <a:rPr lang="en-US" dirty="0"/>
              <a:t>Assign the network when starting the container.</a:t>
            </a:r>
          </a:p>
          <a:p>
            <a:pPr algn="just">
              <a:lnSpc>
                <a:spcPct val="100000"/>
              </a:lnSpc>
            </a:pPr>
            <a:r>
              <a:rPr lang="en-US" dirty="0"/>
              <a:t>Connect an already running container to a network.</a:t>
            </a:r>
          </a:p>
          <a:p>
            <a:pPr algn="just">
              <a:lnSpc>
                <a:spcPct val="100000"/>
              </a:lnSpc>
              <a:buFont typeface="Wingdings" panose="05000000000000000000" pitchFamily="2" charset="2"/>
              <a:buChar char="q"/>
            </a:pPr>
            <a:r>
              <a:rPr lang="en-US" dirty="0">
                <a:cs typeface="Biome Light" panose="020B0303030204020804" pitchFamily="34" charset="0"/>
              </a:rPr>
              <a:t>Default Networks: </a:t>
            </a:r>
          </a:p>
          <a:p>
            <a:pPr algn="just">
              <a:lnSpc>
                <a:spcPct val="100000"/>
              </a:lnSpc>
            </a:pPr>
            <a:r>
              <a:rPr lang="en-US" b="1" dirty="0">
                <a:cs typeface="Biome Light" panose="020B0303030204020804" pitchFamily="34" charset="0"/>
              </a:rPr>
              <a:t>Bridge</a:t>
            </a:r>
            <a:r>
              <a:rPr lang="en-US" dirty="0">
                <a:cs typeface="Biome Light" panose="020B0303030204020804" pitchFamily="34" charset="0"/>
              </a:rPr>
              <a:t>: The default network for containers. Containers launched without specifying a network are connected to this network. </a:t>
            </a:r>
          </a:p>
          <a:p>
            <a:pPr algn="just">
              <a:lnSpc>
                <a:spcPct val="100000"/>
              </a:lnSpc>
            </a:pPr>
            <a:r>
              <a:rPr lang="en-US" b="1" dirty="0">
                <a:cs typeface="Biome Light" panose="020B0303030204020804" pitchFamily="34" charset="0"/>
              </a:rPr>
              <a:t>None</a:t>
            </a:r>
            <a:r>
              <a:rPr lang="en-US" dirty="0">
                <a:cs typeface="Biome Light" panose="020B0303030204020804" pitchFamily="34" charset="0"/>
              </a:rPr>
              <a:t>: Containers connected to this network have no network interface. it’s useful for isolating containers from any network.</a:t>
            </a:r>
          </a:p>
          <a:p>
            <a:pPr algn="just">
              <a:lnSpc>
                <a:spcPct val="100000"/>
              </a:lnSpc>
            </a:pPr>
            <a:r>
              <a:rPr lang="en-US" b="1" dirty="0">
                <a:cs typeface="Biome Light" panose="020B0303030204020804" pitchFamily="34" charset="0"/>
              </a:rPr>
              <a:t>Host</a:t>
            </a:r>
            <a:r>
              <a:rPr lang="en-US" dirty="0">
                <a:cs typeface="Biome Light" panose="020B0303030204020804" pitchFamily="34" charset="0"/>
              </a:rPr>
              <a:t>: Containers use the host's network stack directly, which can improve performance but comes with security and configuration trade-offs.</a:t>
            </a:r>
          </a:p>
          <a:p>
            <a:pPr algn="just">
              <a:lnSpc>
                <a:spcPct val="100000"/>
              </a:lnSpc>
              <a:buFont typeface="Wingdings" panose="05000000000000000000" pitchFamily="2" charset="2"/>
              <a:buChar char="q"/>
            </a:pPr>
            <a:r>
              <a:rPr lang="en-US" dirty="0">
                <a:cs typeface="Biome Light" panose="020B0303030204020804" pitchFamily="34" charset="0"/>
              </a:rPr>
              <a:t>Docker Network Commands:</a:t>
            </a:r>
          </a:p>
          <a:p>
            <a:pPr marL="0" indent="0" algn="just">
              <a:lnSpc>
                <a:spcPct val="100000"/>
              </a:lnSpc>
              <a:buNone/>
            </a:pPr>
            <a:r>
              <a:rPr lang="en-US" b="1" dirty="0">
                <a:cs typeface="Biome Light" panose="020B0303030204020804" pitchFamily="34" charset="0"/>
              </a:rPr>
              <a:t>docker network create </a:t>
            </a:r>
            <a:r>
              <a:rPr lang="en-US" b="1" dirty="0" err="1">
                <a:cs typeface="Biome Light" panose="020B0303030204020804" pitchFamily="34" charset="0"/>
              </a:rPr>
              <a:t>network_name</a:t>
            </a:r>
            <a:r>
              <a:rPr lang="en-US" b="1" dirty="0">
                <a:cs typeface="Biome Light" panose="020B0303030204020804" pitchFamily="34" charset="0"/>
              </a:rPr>
              <a:t> </a:t>
            </a:r>
            <a:r>
              <a:rPr lang="en-US" dirty="0">
                <a:cs typeface="Biome Light" panose="020B0303030204020804" pitchFamily="34" charset="0"/>
              </a:rPr>
              <a:t>: To create a new network.</a:t>
            </a:r>
          </a:p>
          <a:p>
            <a:pPr marL="0" indent="0" algn="just">
              <a:lnSpc>
                <a:spcPct val="100000"/>
              </a:lnSpc>
              <a:buNone/>
            </a:pPr>
            <a:r>
              <a:rPr lang="en-US" b="1" dirty="0">
                <a:cs typeface="Biome Light" panose="020B0303030204020804" pitchFamily="34" charset="0"/>
              </a:rPr>
              <a:t>docker network ls</a:t>
            </a:r>
            <a:r>
              <a:rPr lang="en-US" dirty="0">
                <a:cs typeface="Biome Light" panose="020B0303030204020804" pitchFamily="34" charset="0"/>
              </a:rPr>
              <a:t> : List all existing networks.</a:t>
            </a:r>
          </a:p>
          <a:p>
            <a:pPr marL="0" indent="0" algn="just">
              <a:lnSpc>
                <a:spcPct val="100000"/>
              </a:lnSpc>
              <a:buNone/>
            </a:pP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AB69BB3B-2692-1D59-D212-97F75DA665AE}"/>
              </a:ext>
            </a:extLst>
          </p:cNvPr>
          <p:cNvSpPr>
            <a:spLocks noGrp="1"/>
          </p:cNvSpPr>
          <p:nvPr>
            <p:ph type="body" sz="quarter" idx="16"/>
          </p:nvPr>
        </p:nvSpPr>
        <p:spPr>
          <a:xfrm>
            <a:off x="5780266" y="397966"/>
            <a:ext cx="2933839" cy="446995"/>
          </a:xfrm>
        </p:spPr>
        <p:txBody>
          <a:bodyPr/>
          <a:lstStyle/>
          <a:p>
            <a:r>
              <a:rPr lang="en-US" sz="2800" spc="0" dirty="0"/>
              <a:t>Docker Network</a:t>
            </a:r>
          </a:p>
        </p:txBody>
      </p:sp>
    </p:spTree>
    <p:extLst>
      <p:ext uri="{BB962C8B-B14F-4D97-AF65-F5344CB8AC3E}">
        <p14:creationId xmlns:p14="http://schemas.microsoft.com/office/powerpoint/2010/main" val="5733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2393-E960-765E-40E5-97E5C19A7D64}"/>
            </a:ext>
          </a:extLst>
        </p:cNvPr>
        <p:cNvGrpSpPr/>
        <p:nvPr/>
      </p:nvGrpSpPr>
      <p:grpSpPr>
        <a:xfrm>
          <a:off x="0" y="0"/>
          <a:ext cx="0" cy="0"/>
          <a:chOff x="0" y="0"/>
          <a:chExt cx="0" cy="0"/>
        </a:xfrm>
      </p:grpSpPr>
      <p:pic>
        <p:nvPicPr>
          <p:cNvPr id="5" name="Picture Placeholder 4" descr="Open book with pen on desk">
            <a:extLst>
              <a:ext uri="{FF2B5EF4-FFF2-40B4-BE49-F238E27FC236}">
                <a16:creationId xmlns:a16="http://schemas.microsoft.com/office/drawing/2014/main" id="{FEC60F9A-B3C6-CAC8-8C8B-09EEF4E534C9}"/>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95" r="23695"/>
          <a:stretch/>
        </p:blipFill>
        <p:spPr>
          <a:noFill/>
        </p:spPr>
      </p:pic>
      <p:sp>
        <p:nvSpPr>
          <p:cNvPr id="4" name="Slide Number Placeholder 3">
            <a:extLst>
              <a:ext uri="{FF2B5EF4-FFF2-40B4-BE49-F238E27FC236}">
                <a16:creationId xmlns:a16="http://schemas.microsoft.com/office/drawing/2014/main" id="{E2F3521A-1E7B-D34A-CB8F-784C87EBF377}"/>
              </a:ext>
            </a:extLst>
          </p:cNvPr>
          <p:cNvSpPr>
            <a:spLocks noGrp="1"/>
          </p:cNvSpPr>
          <p:nvPr>
            <p:ph type="sldNum" sz="quarter" idx="4"/>
          </p:nvPr>
        </p:nvSpPr>
        <p:spPr/>
        <p:txBody>
          <a:bodyPr/>
          <a:lstStyle/>
          <a:p>
            <a:fld id="{8C2E478F-E849-4A8C-AF1F-CBCC78A7CBFA}" type="slidenum">
              <a:rPr lang="en-US" smtClean="0"/>
              <a:t>19</a:t>
            </a:fld>
            <a:endParaRPr lang="en-US" dirty="0"/>
          </a:p>
        </p:txBody>
      </p:sp>
      <p:sp>
        <p:nvSpPr>
          <p:cNvPr id="17" name="Content Placeholder 8">
            <a:extLst>
              <a:ext uri="{FF2B5EF4-FFF2-40B4-BE49-F238E27FC236}">
                <a16:creationId xmlns:a16="http://schemas.microsoft.com/office/drawing/2014/main" id="{84C1E5F0-2227-E08F-9E5D-7D2AB75A29E1}"/>
              </a:ext>
            </a:extLst>
          </p:cNvPr>
          <p:cNvSpPr>
            <a:spLocks noGrp="1"/>
          </p:cNvSpPr>
          <p:nvPr>
            <p:ph idx="1"/>
          </p:nvPr>
        </p:nvSpPr>
        <p:spPr>
          <a:xfrm>
            <a:off x="5780266" y="1003256"/>
            <a:ext cx="6074277" cy="5381216"/>
          </a:xfrm>
        </p:spPr>
        <p:txBody>
          <a:bodyPr>
            <a:normAutofit/>
          </a:bodyPr>
          <a:lstStyle/>
          <a:p>
            <a:pPr algn="just">
              <a:lnSpc>
                <a:spcPct val="100000"/>
              </a:lnSpc>
            </a:pPr>
            <a:r>
              <a:rPr lang="en-US" b="1" dirty="0">
                <a:cs typeface="Biome Light" panose="020B0303030204020804" pitchFamily="34" charset="0"/>
              </a:rPr>
              <a:t>docker network connect network_name container_name </a:t>
            </a:r>
            <a:r>
              <a:rPr lang="en-US" dirty="0">
                <a:cs typeface="Biome Light" panose="020B0303030204020804" pitchFamily="34" charset="0"/>
              </a:rPr>
              <a:t>: </a:t>
            </a:r>
            <a:r>
              <a:rPr lang="en-US" dirty="0"/>
              <a:t>Connects a running container to an existing network.</a:t>
            </a:r>
          </a:p>
          <a:p>
            <a:pPr algn="just">
              <a:lnSpc>
                <a:spcPct val="100000"/>
              </a:lnSpc>
            </a:pPr>
            <a:r>
              <a:rPr lang="en-US" b="1" dirty="0">
                <a:cs typeface="Biome Light" panose="020B0303030204020804" pitchFamily="34" charset="0"/>
              </a:rPr>
              <a:t>docker network disconnect network_name container_name </a:t>
            </a:r>
            <a:r>
              <a:rPr lang="en-US" dirty="0">
                <a:cs typeface="Biome Light" panose="020B0303030204020804" pitchFamily="34" charset="0"/>
              </a:rPr>
              <a:t>: Disc</a:t>
            </a:r>
            <a:r>
              <a:rPr lang="en-US" dirty="0"/>
              <a:t>onnects a running container from an existing network.</a:t>
            </a:r>
          </a:p>
          <a:p>
            <a:pPr algn="just">
              <a:lnSpc>
                <a:spcPct val="100000"/>
              </a:lnSpc>
            </a:pPr>
            <a:r>
              <a:rPr lang="en-US" b="1" dirty="0"/>
              <a:t>docker network inspect network_name </a:t>
            </a:r>
            <a:r>
              <a:rPr lang="en-US" dirty="0"/>
              <a:t>: Provides detailed information about a network, including connected containers and their IP addresses.</a:t>
            </a:r>
          </a:p>
          <a:p>
            <a:pPr algn="just">
              <a:lnSpc>
                <a:spcPct val="100000"/>
              </a:lnSpc>
            </a:pPr>
            <a:r>
              <a:rPr lang="en-US" b="1" dirty="0"/>
              <a:t>docker network rm network_name </a:t>
            </a:r>
            <a:r>
              <a:rPr lang="en-US" dirty="0"/>
              <a:t>: Deletes a network only if no containers are attached to it</a:t>
            </a:r>
          </a:p>
          <a:p>
            <a:pPr algn="just">
              <a:lnSpc>
                <a:spcPct val="100000"/>
              </a:lnSpc>
            </a:pPr>
            <a:r>
              <a:rPr lang="en-US" b="1" dirty="0"/>
              <a:t>docker network prune </a:t>
            </a:r>
            <a:r>
              <a:rPr lang="en-US" dirty="0"/>
              <a:t>: Removes all unused networks.</a:t>
            </a:r>
          </a:p>
          <a:p>
            <a:pPr algn="just">
              <a:lnSpc>
                <a:spcPct val="100000"/>
              </a:lnSpc>
            </a:pPr>
            <a:endParaRPr lang="en-US" dirty="0">
              <a:cs typeface="Biome Light" panose="020B0303030204020804" pitchFamily="34" charset="0"/>
            </a:endParaRPr>
          </a:p>
          <a:p>
            <a:pPr algn="just">
              <a:lnSpc>
                <a:spcPct val="100000"/>
              </a:lnSpc>
              <a:buFont typeface="Wingdings" panose="05000000000000000000" pitchFamily="2" charset="2"/>
              <a:buChar char="q"/>
            </a:pPr>
            <a:r>
              <a:rPr lang="en-US" dirty="0">
                <a:cs typeface="Biome Light" panose="020B0303030204020804" pitchFamily="34" charset="0"/>
              </a:rPr>
              <a:t>.dockerignore is a text file used by Docker to exclude files and directories from the context that is sent to the Docker daemon during the build process. It can be used to decrease the size and increasing processing speed.</a:t>
            </a:r>
          </a:p>
          <a:p>
            <a:pPr algn="just">
              <a:lnSpc>
                <a:spcPct val="100000"/>
              </a:lnSpc>
              <a:buFont typeface="Wingdings" panose="05000000000000000000" pitchFamily="2" charset="2"/>
              <a:buChar char="q"/>
            </a:pPr>
            <a:r>
              <a:rPr lang="en-US" b="1" dirty="0">
                <a:cs typeface="Biome Light" panose="020B0303030204020804" pitchFamily="34" charset="0"/>
              </a:rPr>
              <a:t>docker scan </a:t>
            </a:r>
            <a:r>
              <a:rPr lang="en-US" b="1" dirty="0" err="1">
                <a:cs typeface="Biome Light" panose="020B0303030204020804" pitchFamily="34" charset="0"/>
              </a:rPr>
              <a:t>image_name</a:t>
            </a:r>
            <a:r>
              <a:rPr lang="en-US" b="1" dirty="0">
                <a:cs typeface="Biome Light" panose="020B0303030204020804" pitchFamily="34" charset="0"/>
              </a:rPr>
              <a:t> </a:t>
            </a:r>
            <a:r>
              <a:rPr lang="en-US" dirty="0">
                <a:cs typeface="Biome Light" panose="020B0303030204020804" pitchFamily="34" charset="0"/>
              </a:rPr>
              <a:t>: U</a:t>
            </a:r>
            <a:r>
              <a:rPr lang="en-US" dirty="0"/>
              <a:t>sed to perform a security scan of a specified Docker image</a:t>
            </a: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90D3FEBC-F864-3EB0-897C-13FA4BE3B018}"/>
              </a:ext>
            </a:extLst>
          </p:cNvPr>
          <p:cNvSpPr>
            <a:spLocks noGrp="1"/>
          </p:cNvSpPr>
          <p:nvPr>
            <p:ph type="body" sz="quarter" idx="16"/>
          </p:nvPr>
        </p:nvSpPr>
        <p:spPr>
          <a:xfrm>
            <a:off x="5780266" y="397966"/>
            <a:ext cx="2933839" cy="446995"/>
          </a:xfrm>
        </p:spPr>
        <p:txBody>
          <a:bodyPr/>
          <a:lstStyle/>
          <a:p>
            <a:r>
              <a:rPr lang="en-US" sz="2800" spc="0" dirty="0"/>
              <a:t>Docker Network</a:t>
            </a:r>
          </a:p>
        </p:txBody>
      </p:sp>
    </p:spTree>
    <p:extLst>
      <p:ext uri="{BB962C8B-B14F-4D97-AF65-F5344CB8AC3E}">
        <p14:creationId xmlns:p14="http://schemas.microsoft.com/office/powerpoint/2010/main" val="278488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5" name="Text Placeholder 5">
            <a:extLst>
              <a:ext uri="{FF2B5EF4-FFF2-40B4-BE49-F238E27FC236}">
                <a16:creationId xmlns:a16="http://schemas.microsoft.com/office/drawing/2014/main" id="{1134F254-23C6-B20A-7FC8-427187373611}"/>
              </a:ext>
            </a:extLst>
          </p:cNvPr>
          <p:cNvSpPr>
            <a:spLocks noGrp="1"/>
          </p:cNvSpPr>
          <p:nvPr>
            <p:ph type="body" sz="quarter" idx="15"/>
          </p:nvPr>
        </p:nvSpPr>
        <p:spPr>
          <a:xfrm>
            <a:off x="7068819" y="2078874"/>
            <a:ext cx="5123181" cy="3519286"/>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What is Docker?</a:t>
            </a:r>
          </a:p>
          <a:p>
            <a:pPr marL="342900" indent="-342900">
              <a:buFont typeface="Wingdings" panose="05000000000000000000" pitchFamily="2" charset="2"/>
              <a:buChar char="q"/>
            </a:pPr>
            <a:r>
              <a:rPr lang="en-US" sz="2000" spc="0" dirty="0"/>
              <a:t>Basic Commands</a:t>
            </a:r>
          </a:p>
          <a:p>
            <a:pPr marL="342900" indent="-342900">
              <a:buFont typeface="Wingdings" panose="05000000000000000000" pitchFamily="2" charset="2"/>
              <a:buChar char="q"/>
            </a:pPr>
            <a:r>
              <a:rPr lang="en-US" sz="2000" spc="0" dirty="0"/>
              <a:t>Docker Compose</a:t>
            </a:r>
          </a:p>
          <a:p>
            <a:pPr marL="342900" indent="-342900">
              <a:buFont typeface="Wingdings" panose="05000000000000000000" pitchFamily="2" charset="2"/>
              <a:buChar char="q"/>
            </a:pPr>
            <a:r>
              <a:rPr lang="en-US" sz="2000" spc="0" dirty="0"/>
              <a:t>Docker Network</a:t>
            </a:r>
          </a:p>
          <a:p>
            <a:pPr marL="342900" indent="-342900">
              <a:buFont typeface="Wingdings" panose="05000000000000000000" pitchFamily="2" charset="2"/>
              <a:buChar char="q"/>
            </a:pPr>
            <a:r>
              <a:rPr lang="en-US" sz="2000" spc="0" dirty="0"/>
              <a:t>References</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B9ED-BFBD-F647-72CF-F878BD0C055D}"/>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5C30CF4E-50F6-45BA-F83B-F504BDDE48CE}"/>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E520C0C6-168A-E9F6-F895-CB35CABFE828}"/>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17" name="Content Placeholder 8">
            <a:extLst>
              <a:ext uri="{FF2B5EF4-FFF2-40B4-BE49-F238E27FC236}">
                <a16:creationId xmlns:a16="http://schemas.microsoft.com/office/drawing/2014/main" id="{AB31C7D5-71BA-C089-EA56-006D3DE7BB11}"/>
              </a:ext>
            </a:extLst>
          </p:cNvPr>
          <p:cNvSpPr>
            <a:spLocks noGrp="1"/>
          </p:cNvSpPr>
          <p:nvPr>
            <p:ph idx="1"/>
          </p:nvPr>
        </p:nvSpPr>
        <p:spPr>
          <a:xfrm>
            <a:off x="5780266" y="1003256"/>
            <a:ext cx="6074277" cy="5381216"/>
          </a:xfrm>
        </p:spPr>
        <p:txBody>
          <a:bodyPr>
            <a:normAutofit/>
          </a:bodyPr>
          <a:lstStyle/>
          <a:p>
            <a:pPr algn="just">
              <a:lnSpc>
                <a:spcPct val="100000"/>
              </a:lnSpc>
              <a:buFont typeface="Wingdings" panose="05000000000000000000" pitchFamily="2" charset="2"/>
              <a:buChar char="v"/>
            </a:pPr>
            <a:r>
              <a:rPr lang="en-US" dirty="0">
                <a:cs typeface="Biome Light" panose="020B0303030204020804" pitchFamily="34" charset="0"/>
                <a:hlinkClick r:id="rId5"/>
              </a:rPr>
              <a:t>https://docs.docker.com/get-started/docker-overview/</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6"/>
              </a:rPr>
              <a:t>https://docs.docker.com/get-started/workshop/</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7"/>
              </a:rPr>
              <a:t>https://docs.docker.com/reference/dockerfile/</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8"/>
              </a:rPr>
              <a:t>https://www.youtube.com/watch?v=8BpCXHJFbQE&amp;ab_channel=ProgrammingKnowledge</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9"/>
              </a:rPr>
              <a:t>https://www.youtube.com/watch?v=pg19Z8LL06w&amp;ab_channel=TechWorldwithNana</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10"/>
              </a:rPr>
              <a:t>https://medium.com/techmormo/what-is-docker-compose-with-demo-a37568b45200</a:t>
            </a: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C04353C0-2449-91B5-7358-64FE935311DC}"/>
              </a:ext>
            </a:extLst>
          </p:cNvPr>
          <p:cNvSpPr>
            <a:spLocks noGrp="1"/>
          </p:cNvSpPr>
          <p:nvPr>
            <p:ph type="body" sz="quarter" idx="16"/>
          </p:nvPr>
        </p:nvSpPr>
        <p:spPr>
          <a:xfrm>
            <a:off x="5780266" y="397966"/>
            <a:ext cx="2933839" cy="446995"/>
          </a:xfrm>
        </p:spPr>
        <p:txBody>
          <a:bodyPr/>
          <a:lstStyle/>
          <a:p>
            <a:r>
              <a:rPr lang="en-US" sz="2800" spc="0" dirty="0"/>
              <a:t>References</a:t>
            </a:r>
          </a:p>
        </p:txBody>
      </p:sp>
    </p:spTree>
    <p:extLst>
      <p:ext uri="{BB962C8B-B14F-4D97-AF65-F5344CB8AC3E}">
        <p14:creationId xmlns:p14="http://schemas.microsoft.com/office/powerpoint/2010/main" val="70547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177387"/>
            <a:ext cx="10787270" cy="4503226"/>
          </a:xfrm>
        </p:spPr>
        <p:txBody>
          <a:bodyPr>
            <a:normAutofit/>
          </a:bodyPr>
          <a:lstStyle/>
          <a:p>
            <a:r>
              <a:rPr lang="en-US" sz="115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11D80-B88D-BDF1-2BB7-1785599BA7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7E9E66-BC28-F210-8889-BA7F6CBA34AF}"/>
              </a:ext>
            </a:extLst>
          </p:cNvPr>
          <p:cNvSpPr>
            <a:spLocks noGrp="1"/>
          </p:cNvSpPr>
          <p:nvPr>
            <p:ph type="title"/>
          </p:nvPr>
        </p:nvSpPr>
        <p:spPr>
          <a:xfrm>
            <a:off x="6096000" y="2452139"/>
            <a:ext cx="6096000" cy="976861"/>
          </a:xfrm>
        </p:spPr>
        <p:txBody>
          <a:bodyPr>
            <a:normAutofit fontScale="90000"/>
          </a:bodyPr>
          <a:lstStyle/>
          <a:p>
            <a:r>
              <a:rPr lang="en-US" dirty="0"/>
              <a:t>What is Docker?</a:t>
            </a:r>
          </a:p>
        </p:txBody>
      </p:sp>
      <p:pic>
        <p:nvPicPr>
          <p:cNvPr id="8" name="Picture Placeholder 7" descr="close up of computer code">
            <a:extLst>
              <a:ext uri="{FF2B5EF4-FFF2-40B4-BE49-F238E27FC236}">
                <a16:creationId xmlns:a16="http://schemas.microsoft.com/office/drawing/2014/main" id="{7438BD45-DEFB-2D6B-A865-8CD027C9CD5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1EA56234-0364-C442-D92C-0A7681607995}"/>
              </a:ext>
            </a:extLst>
          </p:cNvPr>
          <p:cNvSpPr>
            <a:spLocks noGrp="1"/>
          </p:cNvSpPr>
          <p:nvPr>
            <p:ph type="body" idx="1"/>
          </p:nvPr>
        </p:nvSpPr>
        <p:spPr>
          <a:xfrm>
            <a:off x="6309360"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ECD0D937-1A85-4290-E154-690ACFAEA05B}"/>
              </a:ext>
            </a:extLst>
          </p:cNvPr>
          <p:cNvSpPr>
            <a:spLocks noGrp="1"/>
          </p:cNvSpPr>
          <p:nvPr>
            <p:ph type="sldNum" sz="quarter" idx="12"/>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9180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3" name="Title 7">
            <a:extLst>
              <a:ext uri="{FF2B5EF4-FFF2-40B4-BE49-F238E27FC236}">
                <a16:creationId xmlns:a16="http://schemas.microsoft.com/office/drawing/2014/main" id="{5966A283-1413-A477-72D5-9088CBC5E7B0}"/>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F9756281-D7A0-F920-6788-BF2004BC23B2}"/>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D5BB8AF2-2E45-245C-DE48-22FEE9DBD0DF}"/>
              </a:ext>
            </a:extLst>
          </p:cNvPr>
          <p:cNvSpPr>
            <a:spLocks noGrp="1"/>
          </p:cNvSpPr>
          <p:nvPr>
            <p:ph idx="1"/>
          </p:nvPr>
        </p:nvSpPr>
        <p:spPr>
          <a:xfrm>
            <a:off x="5589434" y="1694385"/>
            <a:ext cx="6106935" cy="3593233"/>
          </a:xfrm>
        </p:spPr>
        <p:txBody>
          <a:bodyPr>
            <a:normAutofit/>
          </a:bodyPr>
          <a:lstStyle/>
          <a:p>
            <a:pPr algn="just">
              <a:lnSpc>
                <a:spcPct val="100000"/>
              </a:lnSpc>
              <a:buFont typeface="Wingdings" panose="05000000000000000000" pitchFamily="2" charset="2"/>
              <a:buChar char="q"/>
            </a:pPr>
            <a:r>
              <a:rPr lang="en-US" sz="1600" dirty="0">
                <a:cs typeface="Biome Light" panose="020B0303030204020804" pitchFamily="34" charset="0"/>
              </a:rPr>
              <a:t>Docker is an open platform for developing, shipping and running applications.</a:t>
            </a:r>
          </a:p>
          <a:p>
            <a:pPr algn="just">
              <a:lnSpc>
                <a:spcPct val="100000"/>
              </a:lnSpc>
              <a:buFont typeface="Wingdings" panose="05000000000000000000" pitchFamily="2" charset="2"/>
              <a:buChar char="q"/>
            </a:pPr>
            <a:r>
              <a:rPr lang="en-US" dirty="0">
                <a:cs typeface="Biome Light" panose="020B0303030204020804" pitchFamily="34" charset="0"/>
              </a:rPr>
              <a:t>Significantly, it reduces the delay between writing code and running it in production when compared to traditional virtual machines.</a:t>
            </a:r>
          </a:p>
          <a:p>
            <a:pPr algn="just">
              <a:lnSpc>
                <a:spcPct val="100000"/>
              </a:lnSpc>
              <a:buFont typeface="Wingdings" panose="05000000000000000000" pitchFamily="2" charset="2"/>
              <a:buChar char="q"/>
            </a:pPr>
            <a:r>
              <a:rPr lang="en-US" dirty="0">
                <a:cs typeface="Biome Light" panose="020B0303030204020804" pitchFamily="34" charset="0"/>
              </a:rPr>
              <a:t>It involves Continuous Integration and Continuous Delivery.</a:t>
            </a:r>
          </a:p>
          <a:p>
            <a:pPr algn="just">
              <a:lnSpc>
                <a:spcPct val="100000"/>
              </a:lnSpc>
              <a:buFont typeface="Wingdings" panose="05000000000000000000" pitchFamily="2" charset="2"/>
              <a:buChar char="q"/>
            </a:pPr>
            <a:r>
              <a:rPr lang="en-US" dirty="0">
                <a:cs typeface="Biome Light" panose="020B0303030204020804" pitchFamily="34" charset="0"/>
              </a:rPr>
              <a:t>The isolation and security let’s you run many containers simultaneously on a given host.</a:t>
            </a:r>
          </a:p>
          <a:p>
            <a:pPr algn="just">
              <a:lnSpc>
                <a:spcPct val="100000"/>
              </a:lnSpc>
              <a:buFont typeface="Wingdings" panose="05000000000000000000" pitchFamily="2" charset="2"/>
              <a:buChar char="q"/>
            </a:pPr>
            <a:r>
              <a:rPr lang="en-US" dirty="0">
                <a:cs typeface="Biome Light" panose="020B0303030204020804" pitchFamily="34" charset="0"/>
              </a:rPr>
              <a:t>Docker helps us run and set up a development environment without needing to install all the dependencies because of the docker-</a:t>
            </a:r>
            <a:r>
              <a:rPr lang="en-US" dirty="0" err="1">
                <a:cs typeface="Biome Light" panose="020B0303030204020804" pitchFamily="34" charset="0"/>
              </a:rPr>
              <a:t>compose.yml</a:t>
            </a:r>
            <a:r>
              <a:rPr lang="en-US" dirty="0">
                <a:cs typeface="Biome Light" panose="020B0303030204020804" pitchFamily="34" charset="0"/>
              </a:rPr>
              <a:t> file.</a:t>
            </a:r>
          </a:p>
        </p:txBody>
      </p:sp>
      <p:pic>
        <p:nvPicPr>
          <p:cNvPr id="1026" name="Picture 2">
            <a:extLst>
              <a:ext uri="{FF2B5EF4-FFF2-40B4-BE49-F238E27FC236}">
                <a16:creationId xmlns:a16="http://schemas.microsoft.com/office/drawing/2014/main" id="{EB382F94-ED00-8377-2B84-91B250033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6096000" y="4938943"/>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F7F5-D3B2-3D2B-519B-0AF71CECF514}"/>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393CA9C1-A676-EE84-902C-4C881B0FFBA5}"/>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2A56E3E2-F57F-F2F4-5094-8A87937493FD}"/>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3" name="Title 7">
            <a:extLst>
              <a:ext uri="{FF2B5EF4-FFF2-40B4-BE49-F238E27FC236}">
                <a16:creationId xmlns:a16="http://schemas.microsoft.com/office/drawing/2014/main" id="{77A4B29F-0C0C-352C-2B88-C6D50D4BBC5D}"/>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4D1674A4-14B6-ABBC-C766-F02013C7191E}"/>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DFA8CA33-222D-4D8A-F096-464F07039B0E}"/>
              </a:ext>
            </a:extLst>
          </p:cNvPr>
          <p:cNvSpPr>
            <a:spLocks noGrp="1"/>
          </p:cNvSpPr>
          <p:nvPr>
            <p:ph idx="1"/>
          </p:nvPr>
        </p:nvSpPr>
        <p:spPr>
          <a:xfrm>
            <a:off x="5589434" y="2823247"/>
            <a:ext cx="6106935" cy="3944418"/>
          </a:xfrm>
        </p:spPr>
        <p:txBody>
          <a:bodyPr>
            <a:normAutofit/>
          </a:bodyPr>
          <a:lstStyle/>
          <a:p>
            <a:pPr marL="0" indent="0" algn="just">
              <a:lnSpc>
                <a:spcPct val="100000"/>
              </a:lnSpc>
              <a:spcBef>
                <a:spcPts val="0"/>
              </a:spcBef>
              <a:buNone/>
            </a:pPr>
            <a:r>
              <a:rPr lang="en-US" b="1" dirty="0">
                <a:cs typeface="Biome Light" panose="020B0303030204020804" pitchFamily="34" charset="0"/>
              </a:rPr>
              <a:t>Dockerfile</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Dockerfile is nothing but a text document which contains all the commands that a user can call on the command line to assemble an image or we can say it contains instructions for building a Docker image.</a:t>
            </a:r>
          </a:p>
          <a:p>
            <a:pPr algn="just">
              <a:lnSpc>
                <a:spcPct val="100000"/>
              </a:lnSpc>
              <a:spcBef>
                <a:spcPts val="200"/>
              </a:spcBef>
              <a:buFont typeface="Wingdings" panose="05000000000000000000" pitchFamily="2" charset="2"/>
              <a:buChar char="Ø"/>
            </a:pPr>
            <a:r>
              <a:rPr lang="en-US" dirty="0"/>
              <a:t>Each instruction in the Dockerfile executes a command that adds files, installs software, or configures the environment.</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It is the blueprint for creating a Docker image.</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Common Instructions include:</a:t>
            </a:r>
          </a:p>
          <a:p>
            <a:pPr marL="0" indent="0" algn="just">
              <a:lnSpc>
                <a:spcPct val="100000"/>
              </a:lnSpc>
              <a:spcBef>
                <a:spcPts val="200"/>
              </a:spcBef>
              <a:buNone/>
            </a:pPr>
            <a:r>
              <a:rPr lang="en-US" b="1" dirty="0">
                <a:cs typeface="Biome Light" panose="020B0303030204020804" pitchFamily="34" charset="0"/>
              </a:rPr>
              <a:t>FROM</a:t>
            </a:r>
            <a:r>
              <a:rPr lang="en-US" dirty="0">
                <a:cs typeface="Biome Light" panose="020B0303030204020804" pitchFamily="34" charset="0"/>
              </a:rPr>
              <a:t>: This specifies the base image to use for the docker image.</a:t>
            </a:r>
          </a:p>
          <a:p>
            <a:pPr marL="0" indent="0" algn="just">
              <a:lnSpc>
                <a:spcPct val="100000"/>
              </a:lnSpc>
              <a:spcBef>
                <a:spcPts val="200"/>
              </a:spcBef>
              <a:buNone/>
            </a:pPr>
            <a:r>
              <a:rPr lang="en-US" b="1" dirty="0">
                <a:cs typeface="Biome Light" panose="020B0303030204020804" pitchFamily="34" charset="0"/>
              </a:rPr>
              <a:t>RUN</a:t>
            </a:r>
            <a:r>
              <a:rPr lang="en-US" dirty="0">
                <a:cs typeface="Biome Light" panose="020B0303030204020804" pitchFamily="34" charset="0"/>
              </a:rPr>
              <a:t>: This runs a command inside the container during the build process.</a:t>
            </a:r>
          </a:p>
          <a:p>
            <a:pPr marL="0" indent="0" algn="just">
              <a:lnSpc>
                <a:spcPct val="100000"/>
              </a:lnSpc>
              <a:spcBef>
                <a:spcPts val="200"/>
              </a:spcBef>
              <a:buNone/>
            </a:pPr>
            <a:r>
              <a:rPr lang="en-US" b="1" dirty="0">
                <a:cs typeface="Biome Light" panose="020B0303030204020804" pitchFamily="34" charset="0"/>
              </a:rPr>
              <a:t>COPY</a:t>
            </a:r>
            <a:r>
              <a:rPr lang="en-US" dirty="0">
                <a:cs typeface="Biome Light" panose="020B0303030204020804" pitchFamily="34" charset="0"/>
              </a:rPr>
              <a:t>: This copies files from the local file system to the docker image.</a:t>
            </a:r>
          </a:p>
          <a:p>
            <a:pPr marL="0" indent="0" algn="just">
              <a:lnSpc>
                <a:spcPct val="100000"/>
              </a:lnSpc>
              <a:spcBef>
                <a:spcPts val="200"/>
              </a:spcBef>
              <a:buNone/>
            </a:pPr>
            <a:r>
              <a:rPr lang="en-US" b="1" dirty="0">
                <a:cs typeface="Biome Light" panose="020B0303030204020804" pitchFamily="34" charset="0"/>
              </a:rPr>
              <a:t>ENV</a:t>
            </a:r>
            <a:r>
              <a:rPr lang="en-US" dirty="0">
                <a:cs typeface="Biome Light" panose="020B0303030204020804" pitchFamily="34" charset="0"/>
              </a:rPr>
              <a:t>: Set’s the environment variables in container.</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66A9CE08-3619-0651-9A05-5B2E44E660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8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2CC8-1A65-A562-D76D-7B18050E39B6}"/>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8F478C8F-664C-19A6-5059-416AE4ABEB0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8DA18CBC-0324-410D-CBB4-3426216B9325}"/>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3" name="Title 7">
            <a:extLst>
              <a:ext uri="{FF2B5EF4-FFF2-40B4-BE49-F238E27FC236}">
                <a16:creationId xmlns:a16="http://schemas.microsoft.com/office/drawing/2014/main" id="{1C1C6E53-B907-F79D-77B3-8131B976CF5F}"/>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4D83EEDA-8DF2-F4D8-4FB3-5020E0BDB126}"/>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7F1390C9-EBF8-7B8D-343F-2892CC40D265}"/>
              </a:ext>
            </a:extLst>
          </p:cNvPr>
          <p:cNvSpPr>
            <a:spLocks noGrp="1"/>
          </p:cNvSpPr>
          <p:nvPr>
            <p:ph idx="1"/>
          </p:nvPr>
        </p:nvSpPr>
        <p:spPr>
          <a:xfrm>
            <a:off x="5589434" y="2823247"/>
            <a:ext cx="6106935" cy="3944418"/>
          </a:xfrm>
        </p:spPr>
        <p:txBody>
          <a:bodyPr>
            <a:normAutofit/>
          </a:bodyPr>
          <a:lstStyle/>
          <a:p>
            <a:pPr marL="0" indent="0" algn="just">
              <a:lnSpc>
                <a:spcPct val="100000"/>
              </a:lnSpc>
              <a:spcBef>
                <a:spcPts val="0"/>
              </a:spcBef>
              <a:buNone/>
            </a:pPr>
            <a:r>
              <a:rPr lang="en-US" b="1" dirty="0">
                <a:cs typeface="Biome Light" panose="020B0303030204020804" pitchFamily="34" charset="0"/>
              </a:rPr>
              <a:t>Dockerfile</a:t>
            </a:r>
          </a:p>
          <a:p>
            <a:pPr marL="0" indent="0" algn="just">
              <a:lnSpc>
                <a:spcPct val="100000"/>
              </a:lnSpc>
              <a:buNone/>
            </a:pPr>
            <a:r>
              <a:rPr lang="en-US" b="1" dirty="0">
                <a:cs typeface="Biome Light" panose="020B0303030204020804" pitchFamily="34" charset="0"/>
              </a:rPr>
              <a:t>WORKDIR</a:t>
            </a:r>
            <a:r>
              <a:rPr lang="en-US" dirty="0">
                <a:cs typeface="Biome Light" panose="020B0303030204020804" pitchFamily="34" charset="0"/>
              </a:rPr>
              <a:t>: This set’s the working directory for subsequent commands in the </a:t>
            </a:r>
            <a:r>
              <a:rPr lang="en-US" dirty="0" err="1">
                <a:cs typeface="Biome Light" panose="020B0303030204020804" pitchFamily="34" charset="0"/>
              </a:rPr>
              <a:t>dockerfile</a:t>
            </a:r>
            <a:r>
              <a:rPr lang="en-US" dirty="0">
                <a:cs typeface="Biome Light" panose="020B0303030204020804" pitchFamily="34" charset="0"/>
              </a:rPr>
              <a:t>.</a:t>
            </a:r>
          </a:p>
          <a:p>
            <a:pPr marL="0" indent="0" algn="just">
              <a:lnSpc>
                <a:spcPct val="100000"/>
              </a:lnSpc>
              <a:buNone/>
            </a:pPr>
            <a:r>
              <a:rPr lang="en-US" b="1" dirty="0">
                <a:cs typeface="Biome Light" panose="020B0303030204020804" pitchFamily="34" charset="0"/>
              </a:rPr>
              <a:t>CMD</a:t>
            </a:r>
            <a:r>
              <a:rPr lang="en-US" dirty="0">
                <a:cs typeface="Biome Light" panose="020B0303030204020804" pitchFamily="34" charset="0"/>
              </a:rPr>
              <a:t>: This specifies the command to run when the docker container starts.</a:t>
            </a:r>
          </a:p>
          <a:p>
            <a:pPr marL="0" indent="0" algn="just">
              <a:lnSpc>
                <a:spcPct val="100000"/>
              </a:lnSpc>
              <a:buNone/>
            </a:pPr>
            <a:r>
              <a:rPr lang="en-US" b="1" dirty="0">
                <a:cs typeface="Biome Light" panose="020B0303030204020804" pitchFamily="34" charset="0"/>
              </a:rPr>
              <a:t>ADD</a:t>
            </a:r>
            <a:r>
              <a:rPr lang="en-US" dirty="0">
                <a:cs typeface="Biome Light" panose="020B0303030204020804" pitchFamily="34" charset="0"/>
              </a:rPr>
              <a:t>: Similar to copy, but can also extract files and download URL’s.</a:t>
            </a:r>
          </a:p>
          <a:p>
            <a:pPr marL="0" indent="0" algn="just">
              <a:lnSpc>
                <a:spcPct val="100000"/>
              </a:lnSpc>
              <a:buNone/>
            </a:pPr>
            <a:r>
              <a:rPr lang="en-US" b="1" dirty="0">
                <a:cs typeface="Biome Light" panose="020B0303030204020804" pitchFamily="34" charset="0"/>
              </a:rPr>
              <a:t>LABEL</a:t>
            </a:r>
            <a:r>
              <a:rPr lang="en-US" dirty="0">
                <a:cs typeface="Biome Light" panose="020B0303030204020804" pitchFamily="34" charset="0"/>
              </a:rPr>
              <a:t>: Adds metadata to the image such as version, description, or maintainer information.</a:t>
            </a:r>
          </a:p>
          <a:p>
            <a:pPr marL="0" indent="0" algn="just">
              <a:lnSpc>
                <a:spcPct val="100000"/>
              </a:lnSpc>
              <a:buNone/>
            </a:pPr>
            <a:r>
              <a:rPr lang="en-US" b="1" dirty="0">
                <a:cs typeface="Biome Light" panose="020B0303030204020804" pitchFamily="34" charset="0"/>
              </a:rPr>
              <a:t>EXPOSE</a:t>
            </a:r>
            <a:r>
              <a:rPr lang="en-US" dirty="0">
                <a:cs typeface="Biome Light" panose="020B0303030204020804" pitchFamily="34" charset="0"/>
              </a:rPr>
              <a:t>: Informs docker that the container listens on the specified network ports at runtime. (This does not actually publish the ports)</a:t>
            </a:r>
          </a:p>
          <a:p>
            <a:pPr marL="0" indent="0" algn="just">
              <a:lnSpc>
                <a:spcPct val="100000"/>
              </a:lnSpc>
              <a:buNone/>
            </a:pPr>
            <a:r>
              <a:rPr lang="en-US" b="1" dirty="0">
                <a:cs typeface="Biome Light" panose="020B0303030204020804" pitchFamily="34" charset="0"/>
              </a:rPr>
              <a:t>ENTRYPOINT</a:t>
            </a:r>
            <a:r>
              <a:rPr lang="en-US" dirty="0">
                <a:cs typeface="Biome Light" panose="020B0303030204020804" pitchFamily="34" charset="0"/>
              </a:rPr>
              <a:t>: Set’s the command that will always run when the container starts.</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814AC6D6-8BE0-6171-94C1-C5DD2A1086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7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DE50-65BD-D250-03CE-A8077D400109}"/>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4063A2F4-2902-185E-2797-C3A93D5BF9B0}"/>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24869CB1-00C8-972D-CC28-CBA9579BFEE5}"/>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3" name="Title 7">
            <a:extLst>
              <a:ext uri="{FF2B5EF4-FFF2-40B4-BE49-F238E27FC236}">
                <a16:creationId xmlns:a16="http://schemas.microsoft.com/office/drawing/2014/main" id="{57826267-0B92-9F2A-DE8B-26F6303D507B}"/>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214F2C24-33AE-D073-B637-7C8CE392FF64}"/>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E8D30A4C-FD16-3C8F-051E-2A3C4497A62E}"/>
              </a:ext>
            </a:extLst>
          </p:cNvPr>
          <p:cNvSpPr>
            <a:spLocks noGrp="1"/>
          </p:cNvSpPr>
          <p:nvPr>
            <p:ph idx="1"/>
          </p:nvPr>
        </p:nvSpPr>
        <p:spPr>
          <a:xfrm>
            <a:off x="5664308" y="2998399"/>
            <a:ext cx="6106935" cy="3835029"/>
          </a:xfrm>
        </p:spPr>
        <p:txBody>
          <a:bodyPr>
            <a:normAutofit/>
          </a:bodyPr>
          <a:lstStyle/>
          <a:p>
            <a:pPr marL="0" indent="0" algn="just">
              <a:lnSpc>
                <a:spcPct val="100000"/>
              </a:lnSpc>
              <a:buNone/>
            </a:pPr>
            <a:r>
              <a:rPr lang="en-US" b="1" dirty="0">
                <a:cs typeface="Biome Light" panose="020B0303030204020804" pitchFamily="34" charset="0"/>
              </a:rPr>
              <a:t>Docker Image</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image is just like a template to create a docker container. It includes everything needed to run a piece of software such as the application code, libraries, dependencies, environment variables, etc.</a:t>
            </a:r>
          </a:p>
          <a:p>
            <a:pPr algn="just">
              <a:lnSpc>
                <a:spcPct val="100000"/>
              </a:lnSpc>
              <a:spcBef>
                <a:spcPts val="200"/>
              </a:spcBef>
              <a:buFont typeface="Wingdings" panose="05000000000000000000" pitchFamily="2" charset="2"/>
              <a:buChar char="q"/>
            </a:pPr>
            <a:r>
              <a:rPr lang="en-US" dirty="0"/>
              <a:t>Docker images are built from </a:t>
            </a:r>
            <a:r>
              <a:rPr lang="en-US" dirty="0" err="1"/>
              <a:t>Dockerfiles</a:t>
            </a:r>
            <a:r>
              <a:rPr lang="en-US" dirty="0"/>
              <a:t>, and they are </a:t>
            </a:r>
            <a:r>
              <a:rPr lang="en-US" b="1" dirty="0"/>
              <a:t>read-only</a:t>
            </a:r>
            <a:r>
              <a:rPr lang="en-US" dirty="0"/>
              <a:t> templates used to create containers. Once an image is created, it can be reused, shared, and deployed across various environments.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An image is immutable meaning it cannot be changed once created.</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Image is made up of different layers, </a:t>
            </a:r>
            <a:r>
              <a:rPr lang="en-US" dirty="0"/>
              <a:t>with each layer representing a different instruction in the Dockerfile,</a:t>
            </a:r>
            <a:r>
              <a:rPr lang="en-US" dirty="0">
                <a:cs typeface="Biome Light" panose="020B0303030204020804" pitchFamily="34" charset="0"/>
              </a:rPr>
              <a:t> which can help us reuse the resource, saving storage and building faster.</a:t>
            </a:r>
          </a:p>
          <a:p>
            <a:pPr algn="just">
              <a:lnSpc>
                <a:spcPct val="100000"/>
              </a:lnSpc>
              <a:spcBef>
                <a:spcPts val="200"/>
              </a:spcBef>
              <a:buFont typeface="Wingdings" panose="05000000000000000000" pitchFamily="2" charset="2"/>
              <a:buChar char="q"/>
            </a:pPr>
            <a:r>
              <a:rPr lang="en-US" b="1" dirty="0">
                <a:cs typeface="Biome Light" panose="020B0303030204020804" pitchFamily="34" charset="0"/>
              </a:rPr>
              <a:t>docker image history </a:t>
            </a:r>
            <a:r>
              <a:rPr lang="en-US" b="1" dirty="0" err="1">
                <a:cs typeface="Biome Light" panose="020B0303030204020804" pitchFamily="34" charset="0"/>
              </a:rPr>
              <a:t>image_name</a:t>
            </a:r>
            <a:r>
              <a:rPr lang="en-US" b="1" dirty="0">
                <a:cs typeface="Biome Light" panose="020B0303030204020804" pitchFamily="34" charset="0"/>
              </a:rPr>
              <a:t> </a:t>
            </a:r>
            <a:r>
              <a:rPr lang="en-US" dirty="0">
                <a:cs typeface="Biome Light" panose="020B0303030204020804" pitchFamily="34" charset="0"/>
              </a:rPr>
              <a:t>: Let’s you see the layers in the image.</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4040C10D-95E7-213A-FB34-41093D3CA4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276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C8352-B00F-59C1-6DA1-8E597D8B2F66}"/>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B88ACC29-2FC1-06ED-76F4-D5F301966EF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072C096F-5C99-F78C-EC23-5CD3256F8C1A}"/>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13" name="Title 7">
            <a:extLst>
              <a:ext uri="{FF2B5EF4-FFF2-40B4-BE49-F238E27FC236}">
                <a16:creationId xmlns:a16="http://schemas.microsoft.com/office/drawing/2014/main" id="{84EFCA5F-5CF1-6CAD-A181-93D716B72B11}"/>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7E63044E-EBD8-272C-7694-185B901C0EEF}"/>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B1A6E25A-981E-50D1-5C19-E3398311BD2E}"/>
              </a:ext>
            </a:extLst>
          </p:cNvPr>
          <p:cNvSpPr>
            <a:spLocks noGrp="1"/>
          </p:cNvSpPr>
          <p:nvPr>
            <p:ph idx="1"/>
          </p:nvPr>
        </p:nvSpPr>
        <p:spPr>
          <a:xfrm>
            <a:off x="5664308" y="2875070"/>
            <a:ext cx="6106935" cy="3593233"/>
          </a:xfrm>
        </p:spPr>
        <p:txBody>
          <a:bodyPr>
            <a:normAutofit/>
          </a:bodyPr>
          <a:lstStyle/>
          <a:p>
            <a:pPr marL="0" indent="0" algn="just">
              <a:lnSpc>
                <a:spcPct val="100000"/>
              </a:lnSpc>
              <a:buNone/>
            </a:pPr>
            <a:r>
              <a:rPr lang="en-US" b="1" dirty="0">
                <a:cs typeface="Biome Light" panose="020B0303030204020804" pitchFamily="34" charset="0"/>
              </a:rPr>
              <a:t>Docker Container</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Container </a:t>
            </a:r>
            <a:r>
              <a:rPr lang="en-US" dirty="0"/>
              <a:t>is a running instance of a Docker image. It provides a lightweight, isolated environment where the application runs.</a:t>
            </a:r>
          </a:p>
          <a:p>
            <a:pPr algn="just">
              <a:lnSpc>
                <a:spcPct val="100000"/>
              </a:lnSpc>
              <a:spcBef>
                <a:spcPts val="200"/>
              </a:spcBef>
              <a:buFont typeface="Wingdings" panose="05000000000000000000" pitchFamily="2" charset="2"/>
              <a:buChar char="q"/>
            </a:pPr>
            <a:r>
              <a:rPr lang="en-US" dirty="0"/>
              <a:t>Containers are similar to virtual machines, but they are more lightweight because they share the host system's kernel rather than running a full operating system.</a:t>
            </a:r>
          </a:p>
          <a:p>
            <a:pPr algn="just">
              <a:lnSpc>
                <a:spcPct val="100000"/>
              </a:lnSpc>
              <a:spcBef>
                <a:spcPts val="200"/>
              </a:spcBef>
              <a:buFont typeface="Wingdings" panose="05000000000000000000" pitchFamily="2" charset="2"/>
              <a:buChar char="q"/>
            </a:pPr>
            <a:r>
              <a:rPr lang="en-US" dirty="0"/>
              <a:t>Containers can be created, started, stopped, and deleted quickly. They are designed to run applications and services temporarily.</a:t>
            </a:r>
          </a:p>
          <a:p>
            <a:pPr algn="just">
              <a:lnSpc>
                <a:spcPct val="100000"/>
              </a:lnSpc>
              <a:spcBef>
                <a:spcPts val="200"/>
              </a:spcBef>
              <a:buFont typeface="Wingdings" panose="05000000000000000000" pitchFamily="2" charset="2"/>
              <a:buChar char="q"/>
            </a:pPr>
            <a:r>
              <a:rPr lang="en-US" dirty="0"/>
              <a:t>Each container runs in its own environment, isolated from other containers and the host system, but it can communicate with them through networks.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Using build cache effectively lets you achieve faster builds by reusing results from previous builds and skipping unnecessary work.</a:t>
            </a:r>
          </a:p>
          <a:p>
            <a:pPr marL="0" indent="0" algn="just">
              <a:lnSpc>
                <a:spcPct val="100000"/>
              </a:lnSpc>
              <a:spcBef>
                <a:spcPts val="200"/>
              </a:spcBef>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D1B9451F-219D-35C8-3C20-316EAE86DE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9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2D6CB-ACED-F24B-DE35-BE3B57D6435C}"/>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EEDFA2C5-8D92-EF9C-1000-C63CD26507E7}"/>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67BE8E5-EFEC-CD90-8C93-9A008D86AF06}"/>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3" name="Title 7">
            <a:extLst>
              <a:ext uri="{FF2B5EF4-FFF2-40B4-BE49-F238E27FC236}">
                <a16:creationId xmlns:a16="http://schemas.microsoft.com/office/drawing/2014/main" id="{0649DA75-D457-FC1E-1287-A069BF160541}"/>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CA0D4809-E295-EC89-2CAE-862D6F012F54}"/>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3947165B-ECFC-1C84-3393-4FBAA7870510}"/>
              </a:ext>
            </a:extLst>
          </p:cNvPr>
          <p:cNvSpPr>
            <a:spLocks noGrp="1"/>
          </p:cNvSpPr>
          <p:nvPr>
            <p:ph idx="1"/>
          </p:nvPr>
        </p:nvSpPr>
        <p:spPr>
          <a:xfrm>
            <a:off x="5664308" y="2815836"/>
            <a:ext cx="6106935" cy="3835029"/>
          </a:xfrm>
        </p:spPr>
        <p:txBody>
          <a:bodyPr>
            <a:normAutofit/>
          </a:bodyPr>
          <a:lstStyle/>
          <a:p>
            <a:pPr marL="0" indent="0" algn="just">
              <a:lnSpc>
                <a:spcPct val="100000"/>
              </a:lnSpc>
              <a:buNone/>
            </a:pPr>
            <a:r>
              <a:rPr lang="en-US" b="1" dirty="0">
                <a:cs typeface="Biome Light" panose="020B0303030204020804" pitchFamily="34" charset="0"/>
              </a:rPr>
              <a:t>Docker Volumes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Volumes are a way to store and manage data used by docker containers.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When you run a docker container, by default any data created or modified inside the container is lost once the container stops or is removed. </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volumes help solve this problem by providing a separate storage area that containers can access even after they stop or are removed </a:t>
            </a:r>
          </a:p>
          <a:p>
            <a:pPr marL="0" indent="0" algn="just">
              <a:lnSpc>
                <a:spcPct val="100000"/>
              </a:lnSpc>
              <a:spcBef>
                <a:spcPts val="200"/>
              </a:spcBef>
              <a:buNone/>
            </a:pPr>
            <a:r>
              <a:rPr lang="en-US" dirty="0">
                <a:cs typeface="Biome Light" panose="020B0303030204020804" pitchFamily="34" charset="0"/>
              </a:rPr>
              <a:t>By default the container stores it’s data in a </a:t>
            </a:r>
            <a:r>
              <a:rPr lang="en-US" dirty="0" err="1">
                <a:cs typeface="Biome Light" panose="020B0303030204020804" pitchFamily="34" charset="0"/>
              </a:rPr>
              <a:t>SQlite</a:t>
            </a:r>
            <a:r>
              <a:rPr lang="en-US" dirty="0">
                <a:cs typeface="Biome Light" panose="020B0303030204020804" pitchFamily="34" charset="0"/>
              </a:rPr>
              <a:t> database which is a relational database that stores all the data in a single file. There are 2 main types of volumes:</a:t>
            </a:r>
          </a:p>
          <a:p>
            <a:pPr marL="342900" indent="-342900" algn="just">
              <a:lnSpc>
                <a:spcPct val="100000"/>
              </a:lnSpc>
              <a:spcBef>
                <a:spcPts val="200"/>
              </a:spcBef>
              <a:buAutoNum type="arabicParenR"/>
            </a:pPr>
            <a:r>
              <a:rPr lang="en-US" dirty="0">
                <a:cs typeface="Biome Light" panose="020B0303030204020804" pitchFamily="34" charset="0"/>
              </a:rPr>
              <a:t>Named Volumes</a:t>
            </a:r>
          </a:p>
          <a:p>
            <a:pPr marL="342900" indent="-342900" algn="just">
              <a:lnSpc>
                <a:spcPct val="100000"/>
              </a:lnSpc>
              <a:spcBef>
                <a:spcPts val="200"/>
              </a:spcBef>
              <a:buAutoNum type="arabicParenR"/>
            </a:pPr>
            <a:r>
              <a:rPr lang="en-US" dirty="0">
                <a:cs typeface="Biome Light" panose="020B0303030204020804" pitchFamily="34" charset="0"/>
              </a:rPr>
              <a:t>Bind Mounts</a:t>
            </a:r>
          </a:p>
          <a:p>
            <a:pPr algn="just">
              <a:lnSpc>
                <a:spcPct val="100000"/>
              </a:lnSpc>
              <a:buFont typeface="Wingdings" panose="05000000000000000000" pitchFamily="2" charset="2"/>
              <a:buChar char="q"/>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D5887960-912A-7B1D-066D-E75FF3765C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22033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192</TotalTime>
  <Words>1936</Words>
  <Application>Microsoft Office PowerPoint</Application>
  <PresentationFormat>Widescreen</PresentationFormat>
  <Paragraphs>197</Paragraphs>
  <Slides>21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Biome Light</vt:lpstr>
      <vt:lpstr>Calibri</vt:lpstr>
      <vt:lpstr>Calibri Light</vt:lpstr>
      <vt:lpstr>Courier New</vt:lpstr>
      <vt:lpstr>Times New Roman</vt:lpstr>
      <vt:lpstr>Wingdings</vt:lpstr>
      <vt:lpstr>Office Theme</vt:lpstr>
      <vt:lpstr>Docker</vt:lpstr>
      <vt:lpstr>Agenda</vt:lpstr>
      <vt:lpstr>What is Docker?</vt:lpstr>
      <vt:lpstr>INTRODUCTION</vt:lpstr>
      <vt:lpstr>INTRODUCTION</vt:lpstr>
      <vt:lpstr>INTRODUCTION</vt:lpstr>
      <vt:lpstr>INTRODUCTION</vt:lpstr>
      <vt:lpstr>INTRODUCTION</vt:lpstr>
      <vt:lpstr>INTRODUCTION</vt:lpstr>
      <vt:lpstr>Docker Basic Commands</vt:lpstr>
      <vt:lpstr>PowerPoint Presentation</vt:lpstr>
      <vt:lpstr>PowerPoint Presentation</vt:lpstr>
      <vt:lpstr>PowerPoint Presentation</vt:lpstr>
      <vt:lpstr>Docker Compose</vt:lpstr>
      <vt:lpstr>PowerPoint Presentation</vt:lpstr>
      <vt:lpstr>PowerPoint Presentation</vt:lpstr>
      <vt:lpstr>Docker Network</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3</cp:revision>
  <dcterms:created xsi:type="dcterms:W3CDTF">2024-10-23T09:59:01Z</dcterms:created>
  <dcterms:modified xsi:type="dcterms:W3CDTF">2024-10-24T07:18:40Z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